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2" r:id="rId1"/>
  </p:sldMasterIdLst>
  <p:notesMasterIdLst>
    <p:notesMasterId r:id="rId19"/>
  </p:notesMasterIdLst>
  <p:sldIdLst>
    <p:sldId id="1644" r:id="rId2"/>
    <p:sldId id="404" r:id="rId3"/>
    <p:sldId id="409" r:id="rId4"/>
    <p:sldId id="1566" r:id="rId5"/>
    <p:sldId id="1647" r:id="rId6"/>
    <p:sldId id="1655" r:id="rId7"/>
    <p:sldId id="1648" r:id="rId8"/>
    <p:sldId id="1649" r:id="rId9"/>
    <p:sldId id="1656" r:id="rId10"/>
    <p:sldId id="1645" r:id="rId11"/>
    <p:sldId id="1657" r:id="rId12"/>
    <p:sldId id="410" r:id="rId13"/>
    <p:sldId id="1658" r:id="rId14"/>
    <p:sldId id="1659" r:id="rId15"/>
    <p:sldId id="1660" r:id="rId16"/>
    <p:sldId id="1661" r:id="rId17"/>
    <p:sldId id="166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3" roundtripDataSignature="AMtx7mgbLzQtsAnRIdql4UxIx4xNM+ta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31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155" Type="http://schemas.openxmlformats.org/officeDocument/2006/relationships/viewProps" Target="viewProps.xml"/><Relationship Id="rId3" Type="http://schemas.openxmlformats.org/officeDocument/2006/relationships/slide" Target="slides/slide2.xml"/><Relationship Id="rId15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153"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15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notesMaster" Target="notesMasters/notesMaster1.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FB245-5F86-48CA-AD0B-2CEFDA0AC5F2}" type="doc">
      <dgm:prSet loTypeId="urn:microsoft.com/office/officeart/2008/layout/LinedList" loCatId="list" qsTypeId="urn:microsoft.com/office/officeart/2005/8/quickstyle/simple5" qsCatId="simple" csTypeId="urn:microsoft.com/office/officeart/2005/8/colors/accent6_2" csCatId="accent6" phldr="1"/>
      <dgm:spPr/>
      <dgm:t>
        <a:bodyPr/>
        <a:lstStyle/>
        <a:p>
          <a:endParaRPr lang="en-US"/>
        </a:p>
      </dgm:t>
    </dgm:pt>
    <dgm:pt modelId="{409CD472-8C3F-4CF7-BE92-AE8AAD519A5F}">
      <dgm:prSet/>
      <dgm:spPr/>
      <dgm:t>
        <a:bodyPr/>
        <a:lstStyle/>
        <a:p>
          <a:r>
            <a:rPr lang="en-US" u="sng" dirty="0"/>
            <a:t>For Use during the DETERMINATION Phase</a:t>
          </a:r>
          <a:r>
            <a:rPr lang="en-US" dirty="0"/>
            <a:t>.  These Slides are designed to help Decision Makers in their attempt to weigh </a:t>
          </a:r>
          <a:r>
            <a:rPr lang="en-US" u="sng" dirty="0"/>
            <a:t>relevant</a:t>
          </a:r>
          <a:r>
            <a:rPr lang="en-US" dirty="0"/>
            <a:t> evidence and announce Determinations of Responsibility in a Title IX Sexual Harassment case. It is recommended that in any case in which you serve as an IDM you print out a copy and write in the Complainant and Respondent’s name where those terms appear, along with any other case relevant information, in order to assist you in your DETERMINATIONS.</a:t>
          </a:r>
        </a:p>
      </dgm:t>
    </dgm:pt>
    <dgm:pt modelId="{61105ACF-FE36-49B4-BE6E-C11EBA076AB6}" type="parTrans" cxnId="{1CE2D54B-5F38-4E30-8318-30C54F86B2AB}">
      <dgm:prSet/>
      <dgm:spPr/>
      <dgm:t>
        <a:bodyPr/>
        <a:lstStyle/>
        <a:p>
          <a:endParaRPr lang="en-US"/>
        </a:p>
      </dgm:t>
    </dgm:pt>
    <dgm:pt modelId="{BBEC3B05-8550-427D-AA5F-AE6CE35F16C0}" type="sibTrans" cxnId="{1CE2D54B-5F38-4E30-8318-30C54F86B2AB}">
      <dgm:prSet/>
      <dgm:spPr/>
      <dgm:t>
        <a:bodyPr/>
        <a:lstStyle/>
        <a:p>
          <a:endParaRPr lang="en-US"/>
        </a:p>
      </dgm:t>
    </dgm:pt>
    <dgm:pt modelId="{D7B1BB56-C17E-4783-AE0A-1414B48BC5E1}">
      <dgm:prSet/>
      <dgm:spPr/>
      <dgm:t>
        <a:bodyPr/>
        <a:lstStyle/>
        <a:p>
          <a:endParaRPr lang="en-US" b="1" dirty="0"/>
        </a:p>
      </dgm:t>
    </dgm:pt>
    <dgm:pt modelId="{EBB01776-9D39-4971-B3BE-FAF65C9A2255}" type="parTrans" cxnId="{15B53A99-89E0-4D6C-ACDF-45035B07FCF6}">
      <dgm:prSet/>
      <dgm:spPr/>
      <dgm:t>
        <a:bodyPr/>
        <a:lstStyle/>
        <a:p>
          <a:endParaRPr lang="en-US"/>
        </a:p>
      </dgm:t>
    </dgm:pt>
    <dgm:pt modelId="{FE9FA5B0-D955-46C7-B436-6BFD85BF8362}" type="sibTrans" cxnId="{15B53A99-89E0-4D6C-ACDF-45035B07FCF6}">
      <dgm:prSet/>
      <dgm:spPr/>
      <dgm:t>
        <a:bodyPr/>
        <a:lstStyle/>
        <a:p>
          <a:endParaRPr lang="en-US"/>
        </a:p>
      </dgm:t>
    </dgm:pt>
    <dgm:pt modelId="{6774A524-CEC1-4D69-8FB8-946D449D55A1}" type="pres">
      <dgm:prSet presAssocID="{549FB245-5F86-48CA-AD0B-2CEFDA0AC5F2}" presName="vert0" presStyleCnt="0">
        <dgm:presLayoutVars>
          <dgm:dir/>
          <dgm:animOne val="branch"/>
          <dgm:animLvl val="lvl"/>
        </dgm:presLayoutVars>
      </dgm:prSet>
      <dgm:spPr/>
    </dgm:pt>
    <dgm:pt modelId="{C4DA6421-099B-4D82-AF30-96F2E68C344B}" type="pres">
      <dgm:prSet presAssocID="{409CD472-8C3F-4CF7-BE92-AE8AAD519A5F}" presName="thickLine" presStyleLbl="alignNode1" presStyleIdx="0" presStyleCnt="2"/>
      <dgm:spPr/>
    </dgm:pt>
    <dgm:pt modelId="{15DA4825-1D42-4FD8-8F8D-585BB8364C54}" type="pres">
      <dgm:prSet presAssocID="{409CD472-8C3F-4CF7-BE92-AE8AAD519A5F}" presName="horz1" presStyleCnt="0"/>
      <dgm:spPr/>
    </dgm:pt>
    <dgm:pt modelId="{5C4AD653-DD03-4341-A703-66E821AB7423}" type="pres">
      <dgm:prSet presAssocID="{409CD472-8C3F-4CF7-BE92-AE8AAD519A5F}" presName="tx1" presStyleLbl="revTx" presStyleIdx="0" presStyleCnt="2"/>
      <dgm:spPr/>
    </dgm:pt>
    <dgm:pt modelId="{3B60E6CA-EBD7-4522-8BA1-34DF08CB67E8}" type="pres">
      <dgm:prSet presAssocID="{409CD472-8C3F-4CF7-BE92-AE8AAD519A5F}" presName="vert1" presStyleCnt="0"/>
      <dgm:spPr/>
    </dgm:pt>
    <dgm:pt modelId="{4E6D389A-686B-4264-AC2E-543507C3A3B0}" type="pres">
      <dgm:prSet presAssocID="{D7B1BB56-C17E-4783-AE0A-1414B48BC5E1}" presName="thickLine" presStyleLbl="alignNode1" presStyleIdx="1" presStyleCnt="2"/>
      <dgm:spPr/>
    </dgm:pt>
    <dgm:pt modelId="{48804EFF-D317-4471-90F1-4C8CE0716A13}" type="pres">
      <dgm:prSet presAssocID="{D7B1BB56-C17E-4783-AE0A-1414B48BC5E1}" presName="horz1" presStyleCnt="0"/>
      <dgm:spPr/>
    </dgm:pt>
    <dgm:pt modelId="{003C7B95-2F77-4025-B795-015BF8F81AE6}" type="pres">
      <dgm:prSet presAssocID="{D7B1BB56-C17E-4783-AE0A-1414B48BC5E1}" presName="tx1" presStyleLbl="revTx" presStyleIdx="1" presStyleCnt="2"/>
      <dgm:spPr/>
    </dgm:pt>
    <dgm:pt modelId="{D7F36499-A7E2-43C2-B5C2-3164D3B42661}" type="pres">
      <dgm:prSet presAssocID="{D7B1BB56-C17E-4783-AE0A-1414B48BC5E1}" presName="vert1" presStyleCnt="0"/>
      <dgm:spPr/>
    </dgm:pt>
  </dgm:ptLst>
  <dgm:cxnLst>
    <dgm:cxn modelId="{1CE2D54B-5F38-4E30-8318-30C54F86B2AB}" srcId="{549FB245-5F86-48CA-AD0B-2CEFDA0AC5F2}" destId="{409CD472-8C3F-4CF7-BE92-AE8AAD519A5F}" srcOrd="0" destOrd="0" parTransId="{61105ACF-FE36-49B4-BE6E-C11EBA076AB6}" sibTransId="{BBEC3B05-8550-427D-AA5F-AE6CE35F16C0}"/>
    <dgm:cxn modelId="{C842FA77-8A44-4AE9-9AAE-32CFA285331E}" type="presOf" srcId="{409CD472-8C3F-4CF7-BE92-AE8AAD519A5F}" destId="{5C4AD653-DD03-4341-A703-66E821AB7423}" srcOrd="0" destOrd="0" presId="urn:microsoft.com/office/officeart/2008/layout/LinedList"/>
    <dgm:cxn modelId="{15B53A99-89E0-4D6C-ACDF-45035B07FCF6}" srcId="{549FB245-5F86-48CA-AD0B-2CEFDA0AC5F2}" destId="{D7B1BB56-C17E-4783-AE0A-1414B48BC5E1}" srcOrd="1" destOrd="0" parTransId="{EBB01776-9D39-4971-B3BE-FAF65C9A2255}" sibTransId="{FE9FA5B0-D955-46C7-B436-6BFD85BF8362}"/>
    <dgm:cxn modelId="{45DA3AD5-EE22-47CE-ABFB-D5E81331CDB0}" type="presOf" srcId="{D7B1BB56-C17E-4783-AE0A-1414B48BC5E1}" destId="{003C7B95-2F77-4025-B795-015BF8F81AE6}" srcOrd="0" destOrd="0" presId="urn:microsoft.com/office/officeart/2008/layout/LinedList"/>
    <dgm:cxn modelId="{54F2FFFE-C5A2-4B37-9B4D-750E904BD12C}" type="presOf" srcId="{549FB245-5F86-48CA-AD0B-2CEFDA0AC5F2}" destId="{6774A524-CEC1-4D69-8FB8-946D449D55A1}" srcOrd="0" destOrd="0" presId="urn:microsoft.com/office/officeart/2008/layout/LinedList"/>
    <dgm:cxn modelId="{F651C80B-7B5C-4C42-A05A-B39FCB8C72BF}" type="presParOf" srcId="{6774A524-CEC1-4D69-8FB8-946D449D55A1}" destId="{C4DA6421-099B-4D82-AF30-96F2E68C344B}" srcOrd="0" destOrd="0" presId="urn:microsoft.com/office/officeart/2008/layout/LinedList"/>
    <dgm:cxn modelId="{FAEC761C-D859-4853-9D3D-9B88B5965F35}" type="presParOf" srcId="{6774A524-CEC1-4D69-8FB8-946D449D55A1}" destId="{15DA4825-1D42-4FD8-8F8D-585BB8364C54}" srcOrd="1" destOrd="0" presId="urn:microsoft.com/office/officeart/2008/layout/LinedList"/>
    <dgm:cxn modelId="{50A08DBC-E95D-4716-A479-3601F412D6D8}" type="presParOf" srcId="{15DA4825-1D42-4FD8-8F8D-585BB8364C54}" destId="{5C4AD653-DD03-4341-A703-66E821AB7423}" srcOrd="0" destOrd="0" presId="urn:microsoft.com/office/officeart/2008/layout/LinedList"/>
    <dgm:cxn modelId="{92ACE8AF-51AE-4E53-888A-842880C766BE}" type="presParOf" srcId="{15DA4825-1D42-4FD8-8F8D-585BB8364C54}" destId="{3B60E6CA-EBD7-4522-8BA1-34DF08CB67E8}" srcOrd="1" destOrd="0" presId="urn:microsoft.com/office/officeart/2008/layout/LinedList"/>
    <dgm:cxn modelId="{CFDB3AD5-95FD-43AC-BE47-6B45BCFFF006}" type="presParOf" srcId="{6774A524-CEC1-4D69-8FB8-946D449D55A1}" destId="{4E6D389A-686B-4264-AC2E-543507C3A3B0}" srcOrd="2" destOrd="0" presId="urn:microsoft.com/office/officeart/2008/layout/LinedList"/>
    <dgm:cxn modelId="{7C231296-F764-4E52-9A21-1AA4255CCE04}" type="presParOf" srcId="{6774A524-CEC1-4D69-8FB8-946D449D55A1}" destId="{48804EFF-D317-4471-90F1-4C8CE0716A13}" srcOrd="3" destOrd="0" presId="urn:microsoft.com/office/officeart/2008/layout/LinedList"/>
    <dgm:cxn modelId="{B859F511-B2E3-4EEF-8E49-83F5CFCAA06F}" type="presParOf" srcId="{48804EFF-D317-4471-90F1-4C8CE0716A13}" destId="{003C7B95-2F77-4025-B795-015BF8F81AE6}" srcOrd="0" destOrd="0" presId="urn:microsoft.com/office/officeart/2008/layout/LinedList"/>
    <dgm:cxn modelId="{21A67F7B-DC0F-424D-874A-B84CA1DBB851}" type="presParOf" srcId="{48804EFF-D317-4471-90F1-4C8CE0716A13}" destId="{D7F36499-A7E2-43C2-B5C2-3164D3B426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4E28C2-1621-4F1E-9569-24933A03EAD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12E224-246B-4807-AF2F-F209F7607FA8}">
      <dgm:prSet/>
      <dgm:spPr/>
      <dgm:t>
        <a:bodyPr/>
        <a:lstStyle/>
        <a:p>
          <a:r>
            <a:rPr lang="en-US" b="0" i="0" dirty="0"/>
            <a:t>1 (WHO) ENGAGED IN IT?</a:t>
          </a:r>
          <a:endParaRPr lang="en-US" dirty="0"/>
        </a:p>
      </dgm:t>
    </dgm:pt>
    <dgm:pt modelId="{C454D5DE-EB65-46EA-A2B0-F4DBDAF5216B}" type="parTrans" cxnId="{66F135A5-342A-4A7E-8517-7A923EBDFB22}">
      <dgm:prSet/>
      <dgm:spPr/>
      <dgm:t>
        <a:bodyPr/>
        <a:lstStyle/>
        <a:p>
          <a:endParaRPr lang="en-US"/>
        </a:p>
      </dgm:t>
    </dgm:pt>
    <dgm:pt modelId="{B4483DFE-5CB8-4799-86A7-522943707FF9}" type="sibTrans" cxnId="{66F135A5-342A-4A7E-8517-7A923EBDFB22}">
      <dgm:prSet/>
      <dgm:spPr/>
      <dgm:t>
        <a:bodyPr/>
        <a:lstStyle/>
        <a:p>
          <a:endParaRPr lang="en-US"/>
        </a:p>
      </dgm:t>
    </dgm:pt>
    <dgm:pt modelId="{47429CA5-D849-4B1A-8906-8C8428DC7DDF}">
      <dgm:prSet/>
      <dgm:spPr/>
      <dgm:t>
        <a:bodyPr/>
        <a:lstStyle/>
        <a:p>
          <a:r>
            <a:rPr lang="en-US" b="0" i="0" dirty="0"/>
            <a:t>2 IN (WHAT) CONTEXT?</a:t>
          </a:r>
          <a:endParaRPr lang="en-US" dirty="0"/>
        </a:p>
      </dgm:t>
    </dgm:pt>
    <dgm:pt modelId="{DEE48992-24EA-41ED-B104-44647F41DC67}" type="parTrans" cxnId="{D00BA009-4647-48BD-8A52-CA52F336A316}">
      <dgm:prSet/>
      <dgm:spPr/>
      <dgm:t>
        <a:bodyPr/>
        <a:lstStyle/>
        <a:p>
          <a:endParaRPr lang="en-US"/>
        </a:p>
      </dgm:t>
    </dgm:pt>
    <dgm:pt modelId="{0B616FA7-7CE5-4914-B8C5-79FA9DA723AC}" type="sibTrans" cxnId="{D00BA009-4647-48BD-8A52-CA52F336A316}">
      <dgm:prSet/>
      <dgm:spPr/>
      <dgm:t>
        <a:bodyPr/>
        <a:lstStyle/>
        <a:p>
          <a:endParaRPr lang="en-US"/>
        </a:p>
      </dgm:t>
    </dgm:pt>
    <dgm:pt modelId="{423998C3-DA15-4CC1-8D14-554279A043F8}">
      <dgm:prSet/>
      <dgm:spPr/>
      <dgm:t>
        <a:bodyPr/>
        <a:lstStyle/>
        <a:p>
          <a:r>
            <a:rPr lang="en-US" b="0" i="0" dirty="0"/>
            <a:t>3 (WHERE) GEOGRAPHICALLY?</a:t>
          </a:r>
          <a:endParaRPr lang="en-US" dirty="0"/>
        </a:p>
      </dgm:t>
    </dgm:pt>
    <dgm:pt modelId="{EC8A32CC-69E7-46CA-9627-D417FD1C1B21}" type="parTrans" cxnId="{1ED81F22-21A2-47AD-941C-92B5DF8D2FC7}">
      <dgm:prSet/>
      <dgm:spPr/>
      <dgm:t>
        <a:bodyPr/>
        <a:lstStyle/>
        <a:p>
          <a:endParaRPr lang="en-US"/>
        </a:p>
      </dgm:t>
    </dgm:pt>
    <dgm:pt modelId="{8E5D9D09-5F1F-4583-93CC-DB5DEC654033}" type="sibTrans" cxnId="{1ED81F22-21A2-47AD-941C-92B5DF8D2FC7}">
      <dgm:prSet/>
      <dgm:spPr/>
      <dgm:t>
        <a:bodyPr/>
        <a:lstStyle/>
        <a:p>
          <a:endParaRPr lang="en-US"/>
        </a:p>
      </dgm:t>
    </dgm:pt>
    <dgm:pt modelId="{9C929AA1-B08D-40CF-946D-6488058BAACF}">
      <dgm:prSet/>
      <dgm:spPr/>
      <dgm:t>
        <a:bodyPr/>
        <a:lstStyle/>
        <a:p>
          <a:r>
            <a:rPr lang="en-US" b="0" i="0" dirty="0"/>
            <a:t>4 b(WHEN) DID IT HAPPEN? </a:t>
          </a:r>
          <a:endParaRPr lang="en-US" dirty="0"/>
        </a:p>
      </dgm:t>
    </dgm:pt>
    <dgm:pt modelId="{16878A33-C92C-4B73-A200-1FFA4736A3B7}" type="parTrans" cxnId="{063794F2-F96A-46F7-A7B9-04E35EA1B20E}">
      <dgm:prSet/>
      <dgm:spPr/>
      <dgm:t>
        <a:bodyPr/>
        <a:lstStyle/>
        <a:p>
          <a:endParaRPr lang="en-US"/>
        </a:p>
      </dgm:t>
    </dgm:pt>
    <dgm:pt modelId="{7F02A0C9-FA0B-4B14-87C4-2D3AAAACF73D}" type="sibTrans" cxnId="{063794F2-F96A-46F7-A7B9-04E35EA1B20E}">
      <dgm:prSet/>
      <dgm:spPr/>
      <dgm:t>
        <a:bodyPr/>
        <a:lstStyle/>
        <a:p>
          <a:endParaRPr lang="en-US"/>
        </a:p>
      </dgm:t>
    </dgm:pt>
    <dgm:pt modelId="{5DDE1364-83AE-44B4-B5DF-6A4FD6AC2D4C}">
      <dgm:prSet/>
      <dgm:spPr/>
      <dgm:t>
        <a:bodyPr/>
        <a:lstStyle/>
        <a:p>
          <a:r>
            <a:rPr lang="en-US" b="0" i="0" dirty="0"/>
            <a:t>5 (WHY) DID IT HAPPEN? (SEX BASED?)</a:t>
          </a:r>
          <a:endParaRPr lang="en-US" dirty="0"/>
        </a:p>
      </dgm:t>
    </dgm:pt>
    <dgm:pt modelId="{66D35D14-04AC-4A67-BAD1-5AB59B2DE16F}" type="parTrans" cxnId="{2FDCC72D-6F92-4423-BE44-A6613A39F52E}">
      <dgm:prSet/>
      <dgm:spPr/>
      <dgm:t>
        <a:bodyPr/>
        <a:lstStyle/>
        <a:p>
          <a:endParaRPr lang="en-US"/>
        </a:p>
      </dgm:t>
    </dgm:pt>
    <dgm:pt modelId="{14D1DC28-C219-4BE2-A5C1-BC0B1175271D}" type="sibTrans" cxnId="{2FDCC72D-6F92-4423-BE44-A6613A39F52E}">
      <dgm:prSet/>
      <dgm:spPr/>
      <dgm:t>
        <a:bodyPr/>
        <a:lstStyle/>
        <a:p>
          <a:endParaRPr lang="en-US"/>
        </a:p>
      </dgm:t>
    </dgm:pt>
    <dgm:pt modelId="{46BE39AB-C982-4CBF-9001-34EA41D40456}" type="pres">
      <dgm:prSet presAssocID="{BC4E28C2-1621-4F1E-9569-24933A03EADB}" presName="linear" presStyleCnt="0">
        <dgm:presLayoutVars>
          <dgm:animLvl val="lvl"/>
          <dgm:resizeHandles val="exact"/>
        </dgm:presLayoutVars>
      </dgm:prSet>
      <dgm:spPr/>
    </dgm:pt>
    <dgm:pt modelId="{88459134-554E-4AB5-A7AA-84A243E234F7}" type="pres">
      <dgm:prSet presAssocID="{E512E224-246B-4807-AF2F-F209F7607FA8}" presName="parentText" presStyleLbl="node1" presStyleIdx="0" presStyleCnt="5">
        <dgm:presLayoutVars>
          <dgm:chMax val="0"/>
          <dgm:bulletEnabled val="1"/>
        </dgm:presLayoutVars>
      </dgm:prSet>
      <dgm:spPr/>
    </dgm:pt>
    <dgm:pt modelId="{A3CF81F5-12ED-462E-8C91-EE6C20F4C06B}" type="pres">
      <dgm:prSet presAssocID="{B4483DFE-5CB8-4799-86A7-522943707FF9}" presName="spacer" presStyleCnt="0"/>
      <dgm:spPr/>
    </dgm:pt>
    <dgm:pt modelId="{10A17FC3-74CE-474B-AD50-0EE231C8390D}" type="pres">
      <dgm:prSet presAssocID="{47429CA5-D849-4B1A-8906-8C8428DC7DDF}" presName="parentText" presStyleLbl="node1" presStyleIdx="1" presStyleCnt="5">
        <dgm:presLayoutVars>
          <dgm:chMax val="0"/>
          <dgm:bulletEnabled val="1"/>
        </dgm:presLayoutVars>
      </dgm:prSet>
      <dgm:spPr/>
    </dgm:pt>
    <dgm:pt modelId="{52022389-778B-4568-82EF-61310BAE7B91}" type="pres">
      <dgm:prSet presAssocID="{0B616FA7-7CE5-4914-B8C5-79FA9DA723AC}" presName="spacer" presStyleCnt="0"/>
      <dgm:spPr/>
    </dgm:pt>
    <dgm:pt modelId="{EE5AB4AD-F3FE-4ACE-98ED-84C795B9A74C}" type="pres">
      <dgm:prSet presAssocID="{423998C3-DA15-4CC1-8D14-554279A043F8}" presName="parentText" presStyleLbl="node1" presStyleIdx="2" presStyleCnt="5">
        <dgm:presLayoutVars>
          <dgm:chMax val="0"/>
          <dgm:bulletEnabled val="1"/>
        </dgm:presLayoutVars>
      </dgm:prSet>
      <dgm:spPr/>
    </dgm:pt>
    <dgm:pt modelId="{DB980C54-3047-4279-ACFC-9F323D2FFE75}" type="pres">
      <dgm:prSet presAssocID="{8E5D9D09-5F1F-4583-93CC-DB5DEC654033}" presName="spacer" presStyleCnt="0"/>
      <dgm:spPr/>
    </dgm:pt>
    <dgm:pt modelId="{F8F5D585-FD76-474D-9C30-036EB742276B}" type="pres">
      <dgm:prSet presAssocID="{9C929AA1-B08D-40CF-946D-6488058BAACF}" presName="parentText" presStyleLbl="node1" presStyleIdx="3" presStyleCnt="5">
        <dgm:presLayoutVars>
          <dgm:chMax val="0"/>
          <dgm:bulletEnabled val="1"/>
        </dgm:presLayoutVars>
      </dgm:prSet>
      <dgm:spPr/>
    </dgm:pt>
    <dgm:pt modelId="{697C6343-AE44-4E6B-898F-766CF6D0B486}" type="pres">
      <dgm:prSet presAssocID="{7F02A0C9-FA0B-4B14-87C4-2D3AAAACF73D}" presName="spacer" presStyleCnt="0"/>
      <dgm:spPr/>
    </dgm:pt>
    <dgm:pt modelId="{24F174AC-3AAF-46EF-9EDE-552341ED514F}" type="pres">
      <dgm:prSet presAssocID="{5DDE1364-83AE-44B4-B5DF-6A4FD6AC2D4C}" presName="parentText" presStyleLbl="node1" presStyleIdx="4" presStyleCnt="5">
        <dgm:presLayoutVars>
          <dgm:chMax val="0"/>
          <dgm:bulletEnabled val="1"/>
        </dgm:presLayoutVars>
      </dgm:prSet>
      <dgm:spPr/>
    </dgm:pt>
  </dgm:ptLst>
  <dgm:cxnLst>
    <dgm:cxn modelId="{D00BA009-4647-48BD-8A52-CA52F336A316}" srcId="{BC4E28C2-1621-4F1E-9569-24933A03EADB}" destId="{47429CA5-D849-4B1A-8906-8C8428DC7DDF}" srcOrd="1" destOrd="0" parTransId="{DEE48992-24EA-41ED-B104-44647F41DC67}" sibTransId="{0B616FA7-7CE5-4914-B8C5-79FA9DA723AC}"/>
    <dgm:cxn modelId="{EEC4DE0D-0055-462E-8678-B80F8F59679F}" type="presOf" srcId="{5DDE1364-83AE-44B4-B5DF-6A4FD6AC2D4C}" destId="{24F174AC-3AAF-46EF-9EDE-552341ED514F}" srcOrd="0" destOrd="0" presId="urn:microsoft.com/office/officeart/2005/8/layout/vList2"/>
    <dgm:cxn modelId="{E1A32613-CBA3-4B96-A0AF-C253D73960D8}" type="presOf" srcId="{423998C3-DA15-4CC1-8D14-554279A043F8}" destId="{EE5AB4AD-F3FE-4ACE-98ED-84C795B9A74C}" srcOrd="0" destOrd="0" presId="urn:microsoft.com/office/officeart/2005/8/layout/vList2"/>
    <dgm:cxn modelId="{F87C5619-B38B-4EB8-B1B1-A0A5143F20DE}" type="presOf" srcId="{9C929AA1-B08D-40CF-946D-6488058BAACF}" destId="{F8F5D585-FD76-474D-9C30-036EB742276B}" srcOrd="0" destOrd="0" presId="urn:microsoft.com/office/officeart/2005/8/layout/vList2"/>
    <dgm:cxn modelId="{1ED81F22-21A2-47AD-941C-92B5DF8D2FC7}" srcId="{BC4E28C2-1621-4F1E-9569-24933A03EADB}" destId="{423998C3-DA15-4CC1-8D14-554279A043F8}" srcOrd="2" destOrd="0" parTransId="{EC8A32CC-69E7-46CA-9627-D417FD1C1B21}" sibTransId="{8E5D9D09-5F1F-4583-93CC-DB5DEC654033}"/>
    <dgm:cxn modelId="{2FDCC72D-6F92-4423-BE44-A6613A39F52E}" srcId="{BC4E28C2-1621-4F1E-9569-24933A03EADB}" destId="{5DDE1364-83AE-44B4-B5DF-6A4FD6AC2D4C}" srcOrd="4" destOrd="0" parTransId="{66D35D14-04AC-4A67-BAD1-5AB59B2DE16F}" sibTransId="{14D1DC28-C219-4BE2-A5C1-BC0B1175271D}"/>
    <dgm:cxn modelId="{A9C02092-100C-494B-AF94-7D3D97188A31}" type="presOf" srcId="{E512E224-246B-4807-AF2F-F209F7607FA8}" destId="{88459134-554E-4AB5-A7AA-84A243E234F7}" srcOrd="0" destOrd="0" presId="urn:microsoft.com/office/officeart/2005/8/layout/vList2"/>
    <dgm:cxn modelId="{66F135A5-342A-4A7E-8517-7A923EBDFB22}" srcId="{BC4E28C2-1621-4F1E-9569-24933A03EADB}" destId="{E512E224-246B-4807-AF2F-F209F7607FA8}" srcOrd="0" destOrd="0" parTransId="{C454D5DE-EB65-46EA-A2B0-F4DBDAF5216B}" sibTransId="{B4483DFE-5CB8-4799-86A7-522943707FF9}"/>
    <dgm:cxn modelId="{0E15F5C3-7701-4D10-B002-0D43993F5A01}" type="presOf" srcId="{BC4E28C2-1621-4F1E-9569-24933A03EADB}" destId="{46BE39AB-C982-4CBF-9001-34EA41D40456}" srcOrd="0" destOrd="0" presId="urn:microsoft.com/office/officeart/2005/8/layout/vList2"/>
    <dgm:cxn modelId="{063794F2-F96A-46F7-A7B9-04E35EA1B20E}" srcId="{BC4E28C2-1621-4F1E-9569-24933A03EADB}" destId="{9C929AA1-B08D-40CF-946D-6488058BAACF}" srcOrd="3" destOrd="0" parTransId="{16878A33-C92C-4B73-A200-1FFA4736A3B7}" sibTransId="{7F02A0C9-FA0B-4B14-87C4-2D3AAAACF73D}"/>
    <dgm:cxn modelId="{77E226FD-006E-4782-818E-E49295E940F5}" type="presOf" srcId="{47429CA5-D849-4B1A-8906-8C8428DC7DDF}" destId="{10A17FC3-74CE-474B-AD50-0EE231C8390D}" srcOrd="0" destOrd="0" presId="urn:microsoft.com/office/officeart/2005/8/layout/vList2"/>
    <dgm:cxn modelId="{FA3FA7C1-9267-4F73-8047-484D7B3F56B8}" type="presParOf" srcId="{46BE39AB-C982-4CBF-9001-34EA41D40456}" destId="{88459134-554E-4AB5-A7AA-84A243E234F7}" srcOrd="0" destOrd="0" presId="urn:microsoft.com/office/officeart/2005/8/layout/vList2"/>
    <dgm:cxn modelId="{E749B2F6-F45E-40DB-8016-C0F11FE5BF7E}" type="presParOf" srcId="{46BE39AB-C982-4CBF-9001-34EA41D40456}" destId="{A3CF81F5-12ED-462E-8C91-EE6C20F4C06B}" srcOrd="1" destOrd="0" presId="urn:microsoft.com/office/officeart/2005/8/layout/vList2"/>
    <dgm:cxn modelId="{56D6163A-2665-4553-BA2B-D4450CB42A2A}" type="presParOf" srcId="{46BE39AB-C982-4CBF-9001-34EA41D40456}" destId="{10A17FC3-74CE-474B-AD50-0EE231C8390D}" srcOrd="2" destOrd="0" presId="urn:microsoft.com/office/officeart/2005/8/layout/vList2"/>
    <dgm:cxn modelId="{E7F07452-567B-46D5-9CE6-F5E740F69C31}" type="presParOf" srcId="{46BE39AB-C982-4CBF-9001-34EA41D40456}" destId="{52022389-778B-4568-82EF-61310BAE7B91}" srcOrd="3" destOrd="0" presId="urn:microsoft.com/office/officeart/2005/8/layout/vList2"/>
    <dgm:cxn modelId="{9ECE8BDE-63E5-4D1B-A613-556ED46FA470}" type="presParOf" srcId="{46BE39AB-C982-4CBF-9001-34EA41D40456}" destId="{EE5AB4AD-F3FE-4ACE-98ED-84C795B9A74C}" srcOrd="4" destOrd="0" presId="urn:microsoft.com/office/officeart/2005/8/layout/vList2"/>
    <dgm:cxn modelId="{202264F6-0E93-462F-9C8A-A514882E92B5}" type="presParOf" srcId="{46BE39AB-C982-4CBF-9001-34EA41D40456}" destId="{DB980C54-3047-4279-ACFC-9F323D2FFE75}" srcOrd="5" destOrd="0" presId="urn:microsoft.com/office/officeart/2005/8/layout/vList2"/>
    <dgm:cxn modelId="{58894971-F9F6-4940-B510-95364654E9E3}" type="presParOf" srcId="{46BE39AB-C982-4CBF-9001-34EA41D40456}" destId="{F8F5D585-FD76-474D-9C30-036EB742276B}" srcOrd="6" destOrd="0" presId="urn:microsoft.com/office/officeart/2005/8/layout/vList2"/>
    <dgm:cxn modelId="{2C8F7854-1B9F-416A-A9EA-C038F189B825}" type="presParOf" srcId="{46BE39AB-C982-4CBF-9001-34EA41D40456}" destId="{697C6343-AE44-4E6B-898F-766CF6D0B486}" srcOrd="7" destOrd="0" presId="urn:microsoft.com/office/officeart/2005/8/layout/vList2"/>
    <dgm:cxn modelId="{26D16306-7FBA-4980-8AE1-AD821E8C8B4A}" type="presParOf" srcId="{46BE39AB-C982-4CBF-9001-34EA41D40456}" destId="{24F174AC-3AAF-46EF-9EDE-552341ED514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C994A6-D9BB-4ADE-A59D-347103A8095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D8DA731-763A-41B0-A72C-B13BAB1F8A96}">
      <dgm:prSet/>
      <dgm:spPr/>
      <dgm:t>
        <a:bodyPr/>
        <a:lstStyle/>
        <a:p>
          <a:r>
            <a:rPr lang="en-US"/>
            <a:t>YOUR INITIAL DECISION MUST ANNOUNCE IN TEMPLATE SECTION VII. YOUR DETERMINATION AS TO: </a:t>
          </a:r>
        </a:p>
      </dgm:t>
    </dgm:pt>
    <dgm:pt modelId="{2E78C18F-56B2-4BF9-8D8A-D81E9403F63B}" type="parTrans" cxnId="{2F4D9D50-E9D3-46BD-BF17-7901B2BF5C53}">
      <dgm:prSet/>
      <dgm:spPr/>
      <dgm:t>
        <a:bodyPr/>
        <a:lstStyle/>
        <a:p>
          <a:endParaRPr lang="en-US"/>
        </a:p>
      </dgm:t>
    </dgm:pt>
    <dgm:pt modelId="{12884F58-6FC1-425B-ADA0-7B56FAC6D50D}" type="sibTrans" cxnId="{2F4D9D50-E9D3-46BD-BF17-7901B2BF5C53}">
      <dgm:prSet/>
      <dgm:spPr/>
      <dgm:t>
        <a:bodyPr/>
        <a:lstStyle/>
        <a:p>
          <a:endParaRPr lang="en-US"/>
        </a:p>
      </dgm:t>
    </dgm:pt>
    <dgm:pt modelId="{4D21FE74-C863-4187-AF2E-4C03699E2883}">
      <dgm:prSet/>
      <dgm:spPr/>
      <dgm:t>
        <a:bodyPr/>
        <a:lstStyle/>
        <a:p>
          <a:r>
            <a:rPr lang="en-US" dirty="0"/>
            <a:t>1) Whether the Respondent who engaged in the alleged conduct was - or was not – a “COVERED PARTY.” </a:t>
          </a:r>
        </a:p>
        <a:p>
          <a:r>
            <a:rPr lang="en-US" i="1" dirty="0"/>
            <a:t> NOTE: A covered party is a student, employee or any third party who contracts with the District to provide services to District students or employees, upon District property, or during any school program or activity. </a:t>
          </a:r>
          <a:endParaRPr lang="en-US" dirty="0"/>
        </a:p>
      </dgm:t>
    </dgm:pt>
    <dgm:pt modelId="{5789D4E0-8BDB-4C8A-8A07-BEEAE8632B3F}" type="parTrans" cxnId="{C26DFC04-324D-4C18-B1F4-9EAEC659A887}">
      <dgm:prSet/>
      <dgm:spPr/>
      <dgm:t>
        <a:bodyPr/>
        <a:lstStyle/>
        <a:p>
          <a:endParaRPr lang="en-US"/>
        </a:p>
      </dgm:t>
    </dgm:pt>
    <dgm:pt modelId="{33C389FA-1FF7-462F-8E27-E623E77D868D}" type="sibTrans" cxnId="{C26DFC04-324D-4C18-B1F4-9EAEC659A887}">
      <dgm:prSet/>
      <dgm:spPr/>
      <dgm:t>
        <a:bodyPr/>
        <a:lstStyle/>
        <a:p>
          <a:endParaRPr lang="en-US"/>
        </a:p>
      </dgm:t>
    </dgm:pt>
    <dgm:pt modelId="{E69D81BA-C73E-4389-8070-53B91348CDE5}" type="pres">
      <dgm:prSet presAssocID="{85C994A6-D9BB-4ADE-A59D-347103A80953}" presName="hierChild1" presStyleCnt="0">
        <dgm:presLayoutVars>
          <dgm:chPref val="1"/>
          <dgm:dir/>
          <dgm:animOne val="branch"/>
          <dgm:animLvl val="lvl"/>
          <dgm:resizeHandles/>
        </dgm:presLayoutVars>
      </dgm:prSet>
      <dgm:spPr/>
    </dgm:pt>
    <dgm:pt modelId="{83B45C31-5307-4E12-A427-2A73BA78B15C}" type="pres">
      <dgm:prSet presAssocID="{4D8DA731-763A-41B0-A72C-B13BAB1F8A96}" presName="hierRoot1" presStyleCnt="0"/>
      <dgm:spPr/>
    </dgm:pt>
    <dgm:pt modelId="{248E5F95-061D-45FA-B54E-BF9C013DD83A}" type="pres">
      <dgm:prSet presAssocID="{4D8DA731-763A-41B0-A72C-B13BAB1F8A96}" presName="composite" presStyleCnt="0"/>
      <dgm:spPr/>
    </dgm:pt>
    <dgm:pt modelId="{E6498C8F-DAB2-4025-9A97-3CBDBF5C8C31}" type="pres">
      <dgm:prSet presAssocID="{4D8DA731-763A-41B0-A72C-B13BAB1F8A96}" presName="background" presStyleLbl="node0" presStyleIdx="0" presStyleCnt="2"/>
      <dgm:spPr/>
    </dgm:pt>
    <dgm:pt modelId="{CC17BD34-22F9-4EEA-AA9E-5F53D36DED49}" type="pres">
      <dgm:prSet presAssocID="{4D8DA731-763A-41B0-A72C-B13BAB1F8A96}" presName="text" presStyleLbl="fgAcc0" presStyleIdx="0" presStyleCnt="2">
        <dgm:presLayoutVars>
          <dgm:chPref val="3"/>
        </dgm:presLayoutVars>
      </dgm:prSet>
      <dgm:spPr/>
    </dgm:pt>
    <dgm:pt modelId="{74EC445E-90E5-4DC6-AC5D-8B5BC3991EDA}" type="pres">
      <dgm:prSet presAssocID="{4D8DA731-763A-41B0-A72C-B13BAB1F8A96}" presName="hierChild2" presStyleCnt="0"/>
      <dgm:spPr/>
    </dgm:pt>
    <dgm:pt modelId="{E36CCD27-3247-42BA-9AAB-5C7E3B136F6B}" type="pres">
      <dgm:prSet presAssocID="{4D21FE74-C863-4187-AF2E-4C03699E2883}" presName="hierRoot1" presStyleCnt="0"/>
      <dgm:spPr/>
    </dgm:pt>
    <dgm:pt modelId="{94847BB2-5FE9-4D89-89BD-FC2664BD67E7}" type="pres">
      <dgm:prSet presAssocID="{4D21FE74-C863-4187-AF2E-4C03699E2883}" presName="composite" presStyleCnt="0"/>
      <dgm:spPr/>
    </dgm:pt>
    <dgm:pt modelId="{498ADFC2-F84B-4681-8D22-04B999EADCB4}" type="pres">
      <dgm:prSet presAssocID="{4D21FE74-C863-4187-AF2E-4C03699E2883}" presName="background" presStyleLbl="node0" presStyleIdx="1" presStyleCnt="2"/>
      <dgm:spPr/>
    </dgm:pt>
    <dgm:pt modelId="{6C640617-30D1-4756-AD22-CB93A4C66D81}" type="pres">
      <dgm:prSet presAssocID="{4D21FE74-C863-4187-AF2E-4C03699E2883}" presName="text" presStyleLbl="fgAcc0" presStyleIdx="1" presStyleCnt="2">
        <dgm:presLayoutVars>
          <dgm:chPref val="3"/>
        </dgm:presLayoutVars>
      </dgm:prSet>
      <dgm:spPr/>
    </dgm:pt>
    <dgm:pt modelId="{654539FC-830F-49E6-B3C5-45D4A6105D41}" type="pres">
      <dgm:prSet presAssocID="{4D21FE74-C863-4187-AF2E-4C03699E2883}" presName="hierChild2" presStyleCnt="0"/>
      <dgm:spPr/>
    </dgm:pt>
  </dgm:ptLst>
  <dgm:cxnLst>
    <dgm:cxn modelId="{C26DFC04-324D-4C18-B1F4-9EAEC659A887}" srcId="{85C994A6-D9BB-4ADE-A59D-347103A80953}" destId="{4D21FE74-C863-4187-AF2E-4C03699E2883}" srcOrd="1" destOrd="0" parTransId="{5789D4E0-8BDB-4C8A-8A07-BEEAE8632B3F}" sibTransId="{33C389FA-1FF7-462F-8E27-E623E77D868D}"/>
    <dgm:cxn modelId="{993EBD2E-5862-44EE-BBE6-132E3CCD37AD}" type="presOf" srcId="{4D21FE74-C863-4187-AF2E-4C03699E2883}" destId="{6C640617-30D1-4756-AD22-CB93A4C66D81}" srcOrd="0" destOrd="0" presId="urn:microsoft.com/office/officeart/2005/8/layout/hierarchy1"/>
    <dgm:cxn modelId="{2F4D9D50-E9D3-46BD-BF17-7901B2BF5C53}" srcId="{85C994A6-D9BB-4ADE-A59D-347103A80953}" destId="{4D8DA731-763A-41B0-A72C-B13BAB1F8A96}" srcOrd="0" destOrd="0" parTransId="{2E78C18F-56B2-4BF9-8D8A-D81E9403F63B}" sibTransId="{12884F58-6FC1-425B-ADA0-7B56FAC6D50D}"/>
    <dgm:cxn modelId="{6C667C96-B757-49B8-BD60-AFBE313E5217}" type="presOf" srcId="{4D8DA731-763A-41B0-A72C-B13BAB1F8A96}" destId="{CC17BD34-22F9-4EEA-AA9E-5F53D36DED49}" srcOrd="0" destOrd="0" presId="urn:microsoft.com/office/officeart/2005/8/layout/hierarchy1"/>
    <dgm:cxn modelId="{E9CA59DC-4D29-4687-A957-27A06C4F7AEF}" type="presOf" srcId="{85C994A6-D9BB-4ADE-A59D-347103A80953}" destId="{E69D81BA-C73E-4389-8070-53B91348CDE5}" srcOrd="0" destOrd="0" presId="urn:microsoft.com/office/officeart/2005/8/layout/hierarchy1"/>
    <dgm:cxn modelId="{C81E5303-A23F-4640-8E26-7366C904B7E5}" type="presParOf" srcId="{E69D81BA-C73E-4389-8070-53B91348CDE5}" destId="{83B45C31-5307-4E12-A427-2A73BA78B15C}" srcOrd="0" destOrd="0" presId="urn:microsoft.com/office/officeart/2005/8/layout/hierarchy1"/>
    <dgm:cxn modelId="{83788222-A670-4EF8-B012-72171DDB85C7}" type="presParOf" srcId="{83B45C31-5307-4E12-A427-2A73BA78B15C}" destId="{248E5F95-061D-45FA-B54E-BF9C013DD83A}" srcOrd="0" destOrd="0" presId="urn:microsoft.com/office/officeart/2005/8/layout/hierarchy1"/>
    <dgm:cxn modelId="{2CC9E598-3F08-4DEB-93B6-D788C643FC6C}" type="presParOf" srcId="{248E5F95-061D-45FA-B54E-BF9C013DD83A}" destId="{E6498C8F-DAB2-4025-9A97-3CBDBF5C8C31}" srcOrd="0" destOrd="0" presId="urn:microsoft.com/office/officeart/2005/8/layout/hierarchy1"/>
    <dgm:cxn modelId="{B3E5B615-310A-410D-8B76-0195A35B5516}" type="presParOf" srcId="{248E5F95-061D-45FA-B54E-BF9C013DD83A}" destId="{CC17BD34-22F9-4EEA-AA9E-5F53D36DED49}" srcOrd="1" destOrd="0" presId="urn:microsoft.com/office/officeart/2005/8/layout/hierarchy1"/>
    <dgm:cxn modelId="{73F8CA87-FDA6-43E9-8AB6-A7A49F92CF89}" type="presParOf" srcId="{83B45C31-5307-4E12-A427-2A73BA78B15C}" destId="{74EC445E-90E5-4DC6-AC5D-8B5BC3991EDA}" srcOrd="1" destOrd="0" presId="urn:microsoft.com/office/officeart/2005/8/layout/hierarchy1"/>
    <dgm:cxn modelId="{99F9CBD8-1CD3-4D66-AC95-3F7C3FDDF96A}" type="presParOf" srcId="{E69D81BA-C73E-4389-8070-53B91348CDE5}" destId="{E36CCD27-3247-42BA-9AAB-5C7E3B136F6B}" srcOrd="1" destOrd="0" presId="urn:microsoft.com/office/officeart/2005/8/layout/hierarchy1"/>
    <dgm:cxn modelId="{3CCFCC0D-611E-4598-8D7A-1E975D078E3B}" type="presParOf" srcId="{E36CCD27-3247-42BA-9AAB-5C7E3B136F6B}" destId="{94847BB2-5FE9-4D89-89BD-FC2664BD67E7}" srcOrd="0" destOrd="0" presId="urn:microsoft.com/office/officeart/2005/8/layout/hierarchy1"/>
    <dgm:cxn modelId="{B2217A42-A756-4B6A-BE65-1CA6471869AF}" type="presParOf" srcId="{94847BB2-5FE9-4D89-89BD-FC2664BD67E7}" destId="{498ADFC2-F84B-4681-8D22-04B999EADCB4}" srcOrd="0" destOrd="0" presId="urn:microsoft.com/office/officeart/2005/8/layout/hierarchy1"/>
    <dgm:cxn modelId="{B5F340CB-A275-4E41-BE55-54D1BE68AEBE}" type="presParOf" srcId="{94847BB2-5FE9-4D89-89BD-FC2664BD67E7}" destId="{6C640617-30D1-4756-AD22-CB93A4C66D81}" srcOrd="1" destOrd="0" presId="urn:microsoft.com/office/officeart/2005/8/layout/hierarchy1"/>
    <dgm:cxn modelId="{0F1258D4-41D3-4030-9569-CDAF10B66E5F}" type="presParOf" srcId="{E36CCD27-3247-42BA-9AAB-5C7E3B136F6B}" destId="{654539FC-830F-49E6-B3C5-45D4A6105D4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C994A6-D9BB-4ADE-A59D-347103A8095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D8DA731-763A-41B0-A72C-B13BAB1F8A96}">
      <dgm:prSet/>
      <dgm:spPr/>
      <dgm:t>
        <a:bodyPr/>
        <a:lstStyle/>
        <a:p>
          <a:r>
            <a:rPr lang="en-US"/>
            <a:t>YOUR INITIAL DECISION MUST ANNOUNCE IN TEMPLATE SECTION VII. YOUR DETERMINATION AS TO: </a:t>
          </a:r>
        </a:p>
      </dgm:t>
    </dgm:pt>
    <dgm:pt modelId="{2E78C18F-56B2-4BF9-8D8A-D81E9403F63B}" type="parTrans" cxnId="{2F4D9D50-E9D3-46BD-BF17-7901B2BF5C53}">
      <dgm:prSet/>
      <dgm:spPr/>
      <dgm:t>
        <a:bodyPr/>
        <a:lstStyle/>
        <a:p>
          <a:endParaRPr lang="en-US"/>
        </a:p>
      </dgm:t>
    </dgm:pt>
    <dgm:pt modelId="{12884F58-6FC1-425B-ADA0-7B56FAC6D50D}" type="sibTrans" cxnId="{2F4D9D50-E9D3-46BD-BF17-7901B2BF5C53}">
      <dgm:prSet/>
      <dgm:spPr/>
      <dgm:t>
        <a:bodyPr/>
        <a:lstStyle/>
        <a:p>
          <a:endParaRPr lang="en-US"/>
        </a:p>
      </dgm:t>
    </dgm:pt>
    <dgm:pt modelId="{4D21FE74-C863-4187-AF2E-4C03699E2883}">
      <dgm:prSet/>
      <dgm:spPr/>
      <dgm:t>
        <a:bodyPr/>
        <a:lstStyle/>
        <a:p>
          <a:r>
            <a:rPr lang="en-US" dirty="0"/>
            <a:t>2) Whether the alleged conduct was - or was not -  conduct engaged in by the Respondent in EITHER an education program of the District OR, alternatively, in an activity of the DISTRICT</a:t>
          </a:r>
        </a:p>
        <a:p>
          <a:pPr>
            <a:buNone/>
          </a:pPr>
          <a:r>
            <a:rPr lang="en-US" i="1" dirty="0"/>
            <a:t>NOTE: Conduct will NOT be deemed to violate Title IX’s prohibitions against sexual harassment if the conduct occurred in locations, events, or circumstances over which the District did not exercise </a:t>
          </a:r>
          <a:r>
            <a:rPr lang="en-US" b="1" i="1" dirty="0"/>
            <a:t>substantial control</a:t>
          </a:r>
          <a:r>
            <a:rPr lang="en-US" i="1" dirty="0"/>
            <a:t> over both the Respondent and the context in which the harassment occurred. </a:t>
          </a:r>
          <a:r>
            <a:rPr lang="en-US" dirty="0"/>
            <a:t>MODEL POLICY </a:t>
          </a:r>
        </a:p>
      </dgm:t>
    </dgm:pt>
    <dgm:pt modelId="{5789D4E0-8BDB-4C8A-8A07-BEEAE8632B3F}" type="parTrans" cxnId="{C26DFC04-324D-4C18-B1F4-9EAEC659A887}">
      <dgm:prSet/>
      <dgm:spPr/>
      <dgm:t>
        <a:bodyPr/>
        <a:lstStyle/>
        <a:p>
          <a:endParaRPr lang="en-US"/>
        </a:p>
      </dgm:t>
    </dgm:pt>
    <dgm:pt modelId="{33C389FA-1FF7-462F-8E27-E623E77D868D}" type="sibTrans" cxnId="{C26DFC04-324D-4C18-B1F4-9EAEC659A887}">
      <dgm:prSet/>
      <dgm:spPr/>
      <dgm:t>
        <a:bodyPr/>
        <a:lstStyle/>
        <a:p>
          <a:endParaRPr lang="en-US"/>
        </a:p>
      </dgm:t>
    </dgm:pt>
    <dgm:pt modelId="{B1B201FB-1B12-4DAE-AF13-8F1B877E8D2E}" type="pres">
      <dgm:prSet presAssocID="{85C994A6-D9BB-4ADE-A59D-347103A80953}" presName="hierChild1" presStyleCnt="0">
        <dgm:presLayoutVars>
          <dgm:chPref val="1"/>
          <dgm:dir/>
          <dgm:animOne val="branch"/>
          <dgm:animLvl val="lvl"/>
          <dgm:resizeHandles/>
        </dgm:presLayoutVars>
      </dgm:prSet>
      <dgm:spPr/>
    </dgm:pt>
    <dgm:pt modelId="{D52A4A21-1FC1-4306-97F6-04746EEEB64C}" type="pres">
      <dgm:prSet presAssocID="{4D8DA731-763A-41B0-A72C-B13BAB1F8A96}" presName="hierRoot1" presStyleCnt="0"/>
      <dgm:spPr/>
    </dgm:pt>
    <dgm:pt modelId="{F0E6D296-1BA1-4491-B72F-B189EF720E6D}" type="pres">
      <dgm:prSet presAssocID="{4D8DA731-763A-41B0-A72C-B13BAB1F8A96}" presName="composite" presStyleCnt="0"/>
      <dgm:spPr/>
    </dgm:pt>
    <dgm:pt modelId="{6F93DDEE-3C40-42C8-BA68-1450E6FA1B60}" type="pres">
      <dgm:prSet presAssocID="{4D8DA731-763A-41B0-A72C-B13BAB1F8A96}" presName="background" presStyleLbl="node0" presStyleIdx="0" presStyleCnt="2"/>
      <dgm:spPr/>
    </dgm:pt>
    <dgm:pt modelId="{1BC7A51A-6151-4554-BDEE-8D00B3C87F71}" type="pres">
      <dgm:prSet presAssocID="{4D8DA731-763A-41B0-A72C-B13BAB1F8A96}" presName="text" presStyleLbl="fgAcc0" presStyleIdx="0" presStyleCnt="2">
        <dgm:presLayoutVars>
          <dgm:chPref val="3"/>
        </dgm:presLayoutVars>
      </dgm:prSet>
      <dgm:spPr/>
    </dgm:pt>
    <dgm:pt modelId="{820162B6-B946-4204-A1FE-A96A0E98E674}" type="pres">
      <dgm:prSet presAssocID="{4D8DA731-763A-41B0-A72C-B13BAB1F8A96}" presName="hierChild2" presStyleCnt="0"/>
      <dgm:spPr/>
    </dgm:pt>
    <dgm:pt modelId="{E409099D-D822-400A-B943-84CA06D7E2E9}" type="pres">
      <dgm:prSet presAssocID="{4D21FE74-C863-4187-AF2E-4C03699E2883}" presName="hierRoot1" presStyleCnt="0"/>
      <dgm:spPr/>
    </dgm:pt>
    <dgm:pt modelId="{1D68F08D-7762-418B-80C5-C559EB502D15}" type="pres">
      <dgm:prSet presAssocID="{4D21FE74-C863-4187-AF2E-4C03699E2883}" presName="composite" presStyleCnt="0"/>
      <dgm:spPr/>
    </dgm:pt>
    <dgm:pt modelId="{4F733E3A-86A2-48DC-AC24-782AD26273DC}" type="pres">
      <dgm:prSet presAssocID="{4D21FE74-C863-4187-AF2E-4C03699E2883}" presName="background" presStyleLbl="node0" presStyleIdx="1" presStyleCnt="2"/>
      <dgm:spPr/>
    </dgm:pt>
    <dgm:pt modelId="{3F5F3BE4-F367-4B46-B7CC-DF201D42D36F}" type="pres">
      <dgm:prSet presAssocID="{4D21FE74-C863-4187-AF2E-4C03699E2883}" presName="text" presStyleLbl="fgAcc0" presStyleIdx="1" presStyleCnt="2">
        <dgm:presLayoutVars>
          <dgm:chPref val="3"/>
        </dgm:presLayoutVars>
      </dgm:prSet>
      <dgm:spPr/>
    </dgm:pt>
    <dgm:pt modelId="{C500A788-A187-48A3-950B-4BD254748D73}" type="pres">
      <dgm:prSet presAssocID="{4D21FE74-C863-4187-AF2E-4C03699E2883}" presName="hierChild2" presStyleCnt="0"/>
      <dgm:spPr/>
    </dgm:pt>
  </dgm:ptLst>
  <dgm:cxnLst>
    <dgm:cxn modelId="{C26DFC04-324D-4C18-B1F4-9EAEC659A887}" srcId="{85C994A6-D9BB-4ADE-A59D-347103A80953}" destId="{4D21FE74-C863-4187-AF2E-4C03699E2883}" srcOrd="1" destOrd="0" parTransId="{5789D4E0-8BDB-4C8A-8A07-BEEAE8632B3F}" sibTransId="{33C389FA-1FF7-462F-8E27-E623E77D868D}"/>
    <dgm:cxn modelId="{5CE47E31-D7AB-4055-91A2-8B85CCF427A1}" type="presOf" srcId="{85C994A6-D9BB-4ADE-A59D-347103A80953}" destId="{B1B201FB-1B12-4DAE-AF13-8F1B877E8D2E}" srcOrd="0" destOrd="0" presId="urn:microsoft.com/office/officeart/2005/8/layout/hierarchy1"/>
    <dgm:cxn modelId="{2F4D9D50-E9D3-46BD-BF17-7901B2BF5C53}" srcId="{85C994A6-D9BB-4ADE-A59D-347103A80953}" destId="{4D8DA731-763A-41B0-A72C-B13BAB1F8A96}" srcOrd="0" destOrd="0" parTransId="{2E78C18F-56B2-4BF9-8D8A-D81E9403F63B}" sibTransId="{12884F58-6FC1-425B-ADA0-7B56FAC6D50D}"/>
    <dgm:cxn modelId="{94A07455-DA4B-4AE4-A0DB-11E14E48D7D8}" type="presOf" srcId="{4D21FE74-C863-4187-AF2E-4C03699E2883}" destId="{3F5F3BE4-F367-4B46-B7CC-DF201D42D36F}" srcOrd="0" destOrd="0" presId="urn:microsoft.com/office/officeart/2005/8/layout/hierarchy1"/>
    <dgm:cxn modelId="{F6E8DDC6-950D-4B2D-9406-7CBF85A1CA63}" type="presOf" srcId="{4D8DA731-763A-41B0-A72C-B13BAB1F8A96}" destId="{1BC7A51A-6151-4554-BDEE-8D00B3C87F71}" srcOrd="0" destOrd="0" presId="urn:microsoft.com/office/officeart/2005/8/layout/hierarchy1"/>
    <dgm:cxn modelId="{2501AE45-9D22-422A-A3BF-0ADFD27F4BB8}" type="presParOf" srcId="{B1B201FB-1B12-4DAE-AF13-8F1B877E8D2E}" destId="{D52A4A21-1FC1-4306-97F6-04746EEEB64C}" srcOrd="0" destOrd="0" presId="urn:microsoft.com/office/officeart/2005/8/layout/hierarchy1"/>
    <dgm:cxn modelId="{B8F1828D-9B4E-425B-A2D6-0B824E67E010}" type="presParOf" srcId="{D52A4A21-1FC1-4306-97F6-04746EEEB64C}" destId="{F0E6D296-1BA1-4491-B72F-B189EF720E6D}" srcOrd="0" destOrd="0" presId="urn:microsoft.com/office/officeart/2005/8/layout/hierarchy1"/>
    <dgm:cxn modelId="{159D028A-5CC4-4E17-8282-81557F712BF0}" type="presParOf" srcId="{F0E6D296-1BA1-4491-B72F-B189EF720E6D}" destId="{6F93DDEE-3C40-42C8-BA68-1450E6FA1B60}" srcOrd="0" destOrd="0" presId="urn:microsoft.com/office/officeart/2005/8/layout/hierarchy1"/>
    <dgm:cxn modelId="{E34AB282-E8C5-49B5-AA95-FB6E4B143A90}" type="presParOf" srcId="{F0E6D296-1BA1-4491-B72F-B189EF720E6D}" destId="{1BC7A51A-6151-4554-BDEE-8D00B3C87F71}" srcOrd="1" destOrd="0" presId="urn:microsoft.com/office/officeart/2005/8/layout/hierarchy1"/>
    <dgm:cxn modelId="{C93B6379-4F48-4C3D-AFC5-95F2FFEFE544}" type="presParOf" srcId="{D52A4A21-1FC1-4306-97F6-04746EEEB64C}" destId="{820162B6-B946-4204-A1FE-A96A0E98E674}" srcOrd="1" destOrd="0" presId="urn:microsoft.com/office/officeart/2005/8/layout/hierarchy1"/>
    <dgm:cxn modelId="{8FD06BCD-3394-46DC-903E-309712CC03D6}" type="presParOf" srcId="{B1B201FB-1B12-4DAE-AF13-8F1B877E8D2E}" destId="{E409099D-D822-400A-B943-84CA06D7E2E9}" srcOrd="1" destOrd="0" presId="urn:microsoft.com/office/officeart/2005/8/layout/hierarchy1"/>
    <dgm:cxn modelId="{1D3A4C16-DD5B-404E-8BD9-0BC65CD7398F}" type="presParOf" srcId="{E409099D-D822-400A-B943-84CA06D7E2E9}" destId="{1D68F08D-7762-418B-80C5-C559EB502D15}" srcOrd="0" destOrd="0" presId="urn:microsoft.com/office/officeart/2005/8/layout/hierarchy1"/>
    <dgm:cxn modelId="{C9870D30-BE0D-4BFB-9B8F-9C62DF344F0A}" type="presParOf" srcId="{1D68F08D-7762-418B-80C5-C559EB502D15}" destId="{4F733E3A-86A2-48DC-AC24-782AD26273DC}" srcOrd="0" destOrd="0" presId="urn:microsoft.com/office/officeart/2005/8/layout/hierarchy1"/>
    <dgm:cxn modelId="{CEF1F989-E097-4B9B-B8C2-469241D1289B}" type="presParOf" srcId="{1D68F08D-7762-418B-80C5-C559EB502D15}" destId="{3F5F3BE4-F367-4B46-B7CC-DF201D42D36F}" srcOrd="1" destOrd="0" presId="urn:microsoft.com/office/officeart/2005/8/layout/hierarchy1"/>
    <dgm:cxn modelId="{5879AEA0-3FFB-45F4-8D7E-B10104EA5E0A}" type="presParOf" srcId="{E409099D-D822-400A-B943-84CA06D7E2E9}" destId="{C500A788-A187-48A3-950B-4BD254748D7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C994A6-D9BB-4ADE-A59D-347103A8095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D8DA731-763A-41B0-A72C-B13BAB1F8A96}">
      <dgm:prSet/>
      <dgm:spPr/>
      <dgm:t>
        <a:bodyPr/>
        <a:lstStyle/>
        <a:p>
          <a:r>
            <a:rPr lang="en-US"/>
            <a:t>YOUR INITIAL DECISION MUST ANNOUNCE IN TEMPLATE SECTION VII. YOUR DETERMINATION AS TO: </a:t>
          </a:r>
        </a:p>
      </dgm:t>
    </dgm:pt>
    <dgm:pt modelId="{2E78C18F-56B2-4BF9-8D8A-D81E9403F63B}" type="parTrans" cxnId="{2F4D9D50-E9D3-46BD-BF17-7901B2BF5C53}">
      <dgm:prSet/>
      <dgm:spPr/>
      <dgm:t>
        <a:bodyPr/>
        <a:lstStyle/>
        <a:p>
          <a:endParaRPr lang="en-US"/>
        </a:p>
      </dgm:t>
    </dgm:pt>
    <dgm:pt modelId="{12884F58-6FC1-425B-ADA0-7B56FAC6D50D}" type="sibTrans" cxnId="{2F4D9D50-E9D3-46BD-BF17-7901B2BF5C53}">
      <dgm:prSet/>
      <dgm:spPr/>
      <dgm:t>
        <a:bodyPr/>
        <a:lstStyle/>
        <a:p>
          <a:endParaRPr lang="en-US"/>
        </a:p>
      </dgm:t>
    </dgm:pt>
    <dgm:pt modelId="{4D21FE74-C863-4187-AF2E-4C03699E2883}">
      <dgm:prSet/>
      <dgm:spPr/>
      <dgm:t>
        <a:bodyPr/>
        <a:lstStyle/>
        <a:p>
          <a:r>
            <a:rPr lang="en-US" dirty="0"/>
            <a:t>2) Whether the alleged conduct of the Respondent was engaged in against a Complainant </a:t>
          </a:r>
          <a:r>
            <a:rPr lang="en-US" b="1" dirty="0"/>
            <a:t>while within the United States</a:t>
          </a:r>
          <a:r>
            <a:rPr lang="en-US" dirty="0"/>
            <a:t>;</a:t>
          </a:r>
        </a:p>
      </dgm:t>
    </dgm:pt>
    <dgm:pt modelId="{5789D4E0-8BDB-4C8A-8A07-BEEAE8632B3F}" type="parTrans" cxnId="{C26DFC04-324D-4C18-B1F4-9EAEC659A887}">
      <dgm:prSet/>
      <dgm:spPr/>
      <dgm:t>
        <a:bodyPr/>
        <a:lstStyle/>
        <a:p>
          <a:endParaRPr lang="en-US"/>
        </a:p>
      </dgm:t>
    </dgm:pt>
    <dgm:pt modelId="{33C389FA-1FF7-462F-8E27-E623E77D868D}" type="sibTrans" cxnId="{C26DFC04-324D-4C18-B1F4-9EAEC659A887}">
      <dgm:prSet/>
      <dgm:spPr/>
      <dgm:t>
        <a:bodyPr/>
        <a:lstStyle/>
        <a:p>
          <a:endParaRPr lang="en-US"/>
        </a:p>
      </dgm:t>
    </dgm:pt>
    <dgm:pt modelId="{1F4DD29C-8F55-4CA9-AE7F-E65F5D83C558}" type="pres">
      <dgm:prSet presAssocID="{85C994A6-D9BB-4ADE-A59D-347103A80953}" presName="hierChild1" presStyleCnt="0">
        <dgm:presLayoutVars>
          <dgm:chPref val="1"/>
          <dgm:dir/>
          <dgm:animOne val="branch"/>
          <dgm:animLvl val="lvl"/>
          <dgm:resizeHandles/>
        </dgm:presLayoutVars>
      </dgm:prSet>
      <dgm:spPr/>
    </dgm:pt>
    <dgm:pt modelId="{7E1B44E5-06C9-47F9-B734-A22B9BDA7806}" type="pres">
      <dgm:prSet presAssocID="{4D8DA731-763A-41B0-A72C-B13BAB1F8A96}" presName="hierRoot1" presStyleCnt="0"/>
      <dgm:spPr/>
    </dgm:pt>
    <dgm:pt modelId="{FFC13EC5-710A-4BA1-8033-6D88662B6ACD}" type="pres">
      <dgm:prSet presAssocID="{4D8DA731-763A-41B0-A72C-B13BAB1F8A96}" presName="composite" presStyleCnt="0"/>
      <dgm:spPr/>
    </dgm:pt>
    <dgm:pt modelId="{6B8D07C6-7230-4B0A-A351-EBD503E3B663}" type="pres">
      <dgm:prSet presAssocID="{4D8DA731-763A-41B0-A72C-B13BAB1F8A96}" presName="background" presStyleLbl="node0" presStyleIdx="0" presStyleCnt="2"/>
      <dgm:spPr/>
    </dgm:pt>
    <dgm:pt modelId="{AEFB3368-6247-4F38-83A4-9BE1FA24660B}" type="pres">
      <dgm:prSet presAssocID="{4D8DA731-763A-41B0-A72C-B13BAB1F8A96}" presName="text" presStyleLbl="fgAcc0" presStyleIdx="0" presStyleCnt="2">
        <dgm:presLayoutVars>
          <dgm:chPref val="3"/>
        </dgm:presLayoutVars>
      </dgm:prSet>
      <dgm:spPr/>
    </dgm:pt>
    <dgm:pt modelId="{1CC4CB22-093B-4C74-A8A6-D9A4249AA89D}" type="pres">
      <dgm:prSet presAssocID="{4D8DA731-763A-41B0-A72C-B13BAB1F8A96}" presName="hierChild2" presStyleCnt="0"/>
      <dgm:spPr/>
    </dgm:pt>
    <dgm:pt modelId="{C9E86970-FBD7-4AD4-A4EA-8D68EC71D7DF}" type="pres">
      <dgm:prSet presAssocID="{4D21FE74-C863-4187-AF2E-4C03699E2883}" presName="hierRoot1" presStyleCnt="0"/>
      <dgm:spPr/>
    </dgm:pt>
    <dgm:pt modelId="{8C2CC2CF-BBA0-4558-8BFF-D2EECD2E8A5F}" type="pres">
      <dgm:prSet presAssocID="{4D21FE74-C863-4187-AF2E-4C03699E2883}" presName="composite" presStyleCnt="0"/>
      <dgm:spPr/>
    </dgm:pt>
    <dgm:pt modelId="{394575CC-C624-49DC-B6A9-5D3A6F7D664F}" type="pres">
      <dgm:prSet presAssocID="{4D21FE74-C863-4187-AF2E-4C03699E2883}" presName="background" presStyleLbl="node0" presStyleIdx="1" presStyleCnt="2"/>
      <dgm:spPr/>
    </dgm:pt>
    <dgm:pt modelId="{89E57F6E-D456-481D-9BC8-8FBB26FA81C6}" type="pres">
      <dgm:prSet presAssocID="{4D21FE74-C863-4187-AF2E-4C03699E2883}" presName="text" presStyleLbl="fgAcc0" presStyleIdx="1" presStyleCnt="2">
        <dgm:presLayoutVars>
          <dgm:chPref val="3"/>
        </dgm:presLayoutVars>
      </dgm:prSet>
      <dgm:spPr/>
    </dgm:pt>
    <dgm:pt modelId="{FF95CB8B-B0C0-4F5B-8F68-6C22C19C0692}" type="pres">
      <dgm:prSet presAssocID="{4D21FE74-C863-4187-AF2E-4C03699E2883}" presName="hierChild2" presStyleCnt="0"/>
      <dgm:spPr/>
    </dgm:pt>
  </dgm:ptLst>
  <dgm:cxnLst>
    <dgm:cxn modelId="{C26DFC04-324D-4C18-B1F4-9EAEC659A887}" srcId="{85C994A6-D9BB-4ADE-A59D-347103A80953}" destId="{4D21FE74-C863-4187-AF2E-4C03699E2883}" srcOrd="1" destOrd="0" parTransId="{5789D4E0-8BDB-4C8A-8A07-BEEAE8632B3F}" sibTransId="{33C389FA-1FF7-462F-8E27-E623E77D868D}"/>
    <dgm:cxn modelId="{2F4D9D50-E9D3-46BD-BF17-7901B2BF5C53}" srcId="{85C994A6-D9BB-4ADE-A59D-347103A80953}" destId="{4D8DA731-763A-41B0-A72C-B13BAB1F8A96}" srcOrd="0" destOrd="0" parTransId="{2E78C18F-56B2-4BF9-8D8A-D81E9403F63B}" sibTransId="{12884F58-6FC1-425B-ADA0-7B56FAC6D50D}"/>
    <dgm:cxn modelId="{8D5CF0DC-2C27-4616-998A-03B6A7CA3EE1}" type="presOf" srcId="{4D21FE74-C863-4187-AF2E-4C03699E2883}" destId="{89E57F6E-D456-481D-9BC8-8FBB26FA81C6}" srcOrd="0" destOrd="0" presId="urn:microsoft.com/office/officeart/2005/8/layout/hierarchy1"/>
    <dgm:cxn modelId="{EB8312DD-875B-4A38-8168-A6782AB14D4C}" type="presOf" srcId="{85C994A6-D9BB-4ADE-A59D-347103A80953}" destId="{1F4DD29C-8F55-4CA9-AE7F-E65F5D83C558}" srcOrd="0" destOrd="0" presId="urn:microsoft.com/office/officeart/2005/8/layout/hierarchy1"/>
    <dgm:cxn modelId="{A7E15CE3-81F4-423D-867C-9481D240C3D8}" type="presOf" srcId="{4D8DA731-763A-41B0-A72C-B13BAB1F8A96}" destId="{AEFB3368-6247-4F38-83A4-9BE1FA24660B}" srcOrd="0" destOrd="0" presId="urn:microsoft.com/office/officeart/2005/8/layout/hierarchy1"/>
    <dgm:cxn modelId="{ABBD0FCB-B199-46EA-927A-F8CC15B2298A}" type="presParOf" srcId="{1F4DD29C-8F55-4CA9-AE7F-E65F5D83C558}" destId="{7E1B44E5-06C9-47F9-B734-A22B9BDA7806}" srcOrd="0" destOrd="0" presId="urn:microsoft.com/office/officeart/2005/8/layout/hierarchy1"/>
    <dgm:cxn modelId="{A1949291-162F-449B-AE19-B24ACB7151D1}" type="presParOf" srcId="{7E1B44E5-06C9-47F9-B734-A22B9BDA7806}" destId="{FFC13EC5-710A-4BA1-8033-6D88662B6ACD}" srcOrd="0" destOrd="0" presId="urn:microsoft.com/office/officeart/2005/8/layout/hierarchy1"/>
    <dgm:cxn modelId="{F41B9250-2469-4FE2-8D6A-C8258885AADB}" type="presParOf" srcId="{FFC13EC5-710A-4BA1-8033-6D88662B6ACD}" destId="{6B8D07C6-7230-4B0A-A351-EBD503E3B663}" srcOrd="0" destOrd="0" presId="urn:microsoft.com/office/officeart/2005/8/layout/hierarchy1"/>
    <dgm:cxn modelId="{2B8DF14C-FB20-4B2D-BC17-3044E1D1DB2F}" type="presParOf" srcId="{FFC13EC5-710A-4BA1-8033-6D88662B6ACD}" destId="{AEFB3368-6247-4F38-83A4-9BE1FA24660B}" srcOrd="1" destOrd="0" presId="urn:microsoft.com/office/officeart/2005/8/layout/hierarchy1"/>
    <dgm:cxn modelId="{59235ADF-50C5-49D6-9AC4-D47FF84DB3C3}" type="presParOf" srcId="{7E1B44E5-06C9-47F9-B734-A22B9BDA7806}" destId="{1CC4CB22-093B-4C74-A8A6-D9A4249AA89D}" srcOrd="1" destOrd="0" presId="urn:microsoft.com/office/officeart/2005/8/layout/hierarchy1"/>
    <dgm:cxn modelId="{CCEB5754-21EC-4400-A350-B5197529BD09}" type="presParOf" srcId="{1F4DD29C-8F55-4CA9-AE7F-E65F5D83C558}" destId="{C9E86970-FBD7-4AD4-A4EA-8D68EC71D7DF}" srcOrd="1" destOrd="0" presId="urn:microsoft.com/office/officeart/2005/8/layout/hierarchy1"/>
    <dgm:cxn modelId="{DBABE681-C71B-4A67-8ACE-04D277926CBB}" type="presParOf" srcId="{C9E86970-FBD7-4AD4-A4EA-8D68EC71D7DF}" destId="{8C2CC2CF-BBA0-4558-8BFF-D2EECD2E8A5F}" srcOrd="0" destOrd="0" presId="urn:microsoft.com/office/officeart/2005/8/layout/hierarchy1"/>
    <dgm:cxn modelId="{A55FB486-811D-45DD-9693-EBA07D86F350}" type="presParOf" srcId="{8C2CC2CF-BBA0-4558-8BFF-D2EECD2E8A5F}" destId="{394575CC-C624-49DC-B6A9-5D3A6F7D664F}" srcOrd="0" destOrd="0" presId="urn:microsoft.com/office/officeart/2005/8/layout/hierarchy1"/>
    <dgm:cxn modelId="{8728248B-F545-4724-B819-49EAB24DF2E7}" type="presParOf" srcId="{8C2CC2CF-BBA0-4558-8BFF-D2EECD2E8A5F}" destId="{89E57F6E-D456-481D-9BC8-8FBB26FA81C6}" srcOrd="1" destOrd="0" presId="urn:microsoft.com/office/officeart/2005/8/layout/hierarchy1"/>
    <dgm:cxn modelId="{5AE27856-2815-4319-8D96-ECB65BEF137F}" type="presParOf" srcId="{C9E86970-FBD7-4AD4-A4EA-8D68EC71D7DF}" destId="{FF95CB8B-B0C0-4F5B-8F68-6C22C19C069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C994A6-D9BB-4ADE-A59D-347103A8095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D8DA731-763A-41B0-A72C-B13BAB1F8A96}">
      <dgm:prSet/>
      <dgm:spPr/>
      <dgm:t>
        <a:bodyPr/>
        <a:lstStyle/>
        <a:p>
          <a:r>
            <a:rPr lang="en-US"/>
            <a:t>YOUR INITIAL DECISION MUST ANNOUNCE IN TEMPLATE SECTION VII. YOUR DETERMINATION AS TO: </a:t>
          </a:r>
        </a:p>
      </dgm:t>
    </dgm:pt>
    <dgm:pt modelId="{2E78C18F-56B2-4BF9-8D8A-D81E9403F63B}" type="parTrans" cxnId="{2F4D9D50-E9D3-46BD-BF17-7901B2BF5C53}">
      <dgm:prSet/>
      <dgm:spPr/>
      <dgm:t>
        <a:bodyPr/>
        <a:lstStyle/>
        <a:p>
          <a:endParaRPr lang="en-US"/>
        </a:p>
      </dgm:t>
    </dgm:pt>
    <dgm:pt modelId="{12884F58-6FC1-425B-ADA0-7B56FAC6D50D}" type="sibTrans" cxnId="{2F4D9D50-E9D3-46BD-BF17-7901B2BF5C53}">
      <dgm:prSet/>
      <dgm:spPr/>
      <dgm:t>
        <a:bodyPr/>
        <a:lstStyle/>
        <a:p>
          <a:endParaRPr lang="en-US"/>
        </a:p>
      </dgm:t>
    </dgm:pt>
    <dgm:pt modelId="{4D21FE74-C863-4187-AF2E-4C03699E2883}">
      <dgm:prSet/>
      <dgm:spPr/>
      <dgm:t>
        <a:bodyPr/>
        <a:lstStyle/>
        <a:p>
          <a:r>
            <a:rPr lang="en-US" dirty="0"/>
            <a:t>4) Whether the alleged conduct of the Respondent engaged in occurred after August 14, 2020;</a:t>
          </a:r>
        </a:p>
      </dgm:t>
    </dgm:pt>
    <dgm:pt modelId="{5789D4E0-8BDB-4C8A-8A07-BEEAE8632B3F}" type="parTrans" cxnId="{C26DFC04-324D-4C18-B1F4-9EAEC659A887}">
      <dgm:prSet/>
      <dgm:spPr/>
      <dgm:t>
        <a:bodyPr/>
        <a:lstStyle/>
        <a:p>
          <a:endParaRPr lang="en-US"/>
        </a:p>
      </dgm:t>
    </dgm:pt>
    <dgm:pt modelId="{33C389FA-1FF7-462F-8E27-E623E77D868D}" type="sibTrans" cxnId="{C26DFC04-324D-4C18-B1F4-9EAEC659A887}">
      <dgm:prSet/>
      <dgm:spPr/>
      <dgm:t>
        <a:bodyPr/>
        <a:lstStyle/>
        <a:p>
          <a:endParaRPr lang="en-US"/>
        </a:p>
      </dgm:t>
    </dgm:pt>
    <dgm:pt modelId="{7C905704-EF3B-4845-BB09-08F2549E23FE}" type="pres">
      <dgm:prSet presAssocID="{85C994A6-D9BB-4ADE-A59D-347103A80953}" presName="hierChild1" presStyleCnt="0">
        <dgm:presLayoutVars>
          <dgm:chPref val="1"/>
          <dgm:dir/>
          <dgm:animOne val="branch"/>
          <dgm:animLvl val="lvl"/>
          <dgm:resizeHandles/>
        </dgm:presLayoutVars>
      </dgm:prSet>
      <dgm:spPr/>
    </dgm:pt>
    <dgm:pt modelId="{58062ACC-69F9-4E03-8B3F-2C0788C28A21}" type="pres">
      <dgm:prSet presAssocID="{4D8DA731-763A-41B0-A72C-B13BAB1F8A96}" presName="hierRoot1" presStyleCnt="0"/>
      <dgm:spPr/>
    </dgm:pt>
    <dgm:pt modelId="{AD48BE79-8458-4D10-9B2A-B6C4705B25A9}" type="pres">
      <dgm:prSet presAssocID="{4D8DA731-763A-41B0-A72C-B13BAB1F8A96}" presName="composite" presStyleCnt="0"/>
      <dgm:spPr/>
    </dgm:pt>
    <dgm:pt modelId="{AD757222-E93A-47C1-BD4F-54B7A09C0719}" type="pres">
      <dgm:prSet presAssocID="{4D8DA731-763A-41B0-A72C-B13BAB1F8A96}" presName="background" presStyleLbl="node0" presStyleIdx="0" presStyleCnt="2"/>
      <dgm:spPr/>
    </dgm:pt>
    <dgm:pt modelId="{6C5449B8-BD91-44F5-A6D1-23D00F1B43B9}" type="pres">
      <dgm:prSet presAssocID="{4D8DA731-763A-41B0-A72C-B13BAB1F8A96}" presName="text" presStyleLbl="fgAcc0" presStyleIdx="0" presStyleCnt="2">
        <dgm:presLayoutVars>
          <dgm:chPref val="3"/>
        </dgm:presLayoutVars>
      </dgm:prSet>
      <dgm:spPr/>
    </dgm:pt>
    <dgm:pt modelId="{77CBD583-DAB3-4A15-B388-98E5DA59158C}" type="pres">
      <dgm:prSet presAssocID="{4D8DA731-763A-41B0-A72C-B13BAB1F8A96}" presName="hierChild2" presStyleCnt="0"/>
      <dgm:spPr/>
    </dgm:pt>
    <dgm:pt modelId="{0A4AEDDB-32D6-4B32-9CC9-4A429F9A0937}" type="pres">
      <dgm:prSet presAssocID="{4D21FE74-C863-4187-AF2E-4C03699E2883}" presName="hierRoot1" presStyleCnt="0"/>
      <dgm:spPr/>
    </dgm:pt>
    <dgm:pt modelId="{C4667AA3-1E87-4BF1-A983-DFD9B6B9DD6D}" type="pres">
      <dgm:prSet presAssocID="{4D21FE74-C863-4187-AF2E-4C03699E2883}" presName="composite" presStyleCnt="0"/>
      <dgm:spPr/>
    </dgm:pt>
    <dgm:pt modelId="{FEFCF4F0-9F0D-4774-BB0A-0B020389DBD8}" type="pres">
      <dgm:prSet presAssocID="{4D21FE74-C863-4187-AF2E-4C03699E2883}" presName="background" presStyleLbl="node0" presStyleIdx="1" presStyleCnt="2"/>
      <dgm:spPr/>
    </dgm:pt>
    <dgm:pt modelId="{70D4C6A5-9AEF-4357-8B31-3741977BD775}" type="pres">
      <dgm:prSet presAssocID="{4D21FE74-C863-4187-AF2E-4C03699E2883}" presName="text" presStyleLbl="fgAcc0" presStyleIdx="1" presStyleCnt="2" custLinFactNeighborX="-2536" custLinFactNeighborY="-710">
        <dgm:presLayoutVars>
          <dgm:chPref val="3"/>
        </dgm:presLayoutVars>
      </dgm:prSet>
      <dgm:spPr/>
    </dgm:pt>
    <dgm:pt modelId="{0FA086A5-21A4-47B4-A07C-C8D53D4AB1EF}" type="pres">
      <dgm:prSet presAssocID="{4D21FE74-C863-4187-AF2E-4C03699E2883}" presName="hierChild2" presStyleCnt="0"/>
      <dgm:spPr/>
    </dgm:pt>
  </dgm:ptLst>
  <dgm:cxnLst>
    <dgm:cxn modelId="{C26DFC04-324D-4C18-B1F4-9EAEC659A887}" srcId="{85C994A6-D9BB-4ADE-A59D-347103A80953}" destId="{4D21FE74-C863-4187-AF2E-4C03699E2883}" srcOrd="1" destOrd="0" parTransId="{5789D4E0-8BDB-4C8A-8A07-BEEAE8632B3F}" sibTransId="{33C389FA-1FF7-462F-8E27-E623E77D868D}"/>
    <dgm:cxn modelId="{24E4EE19-B81B-40D0-A9CB-DC5A755FAD6A}" type="presOf" srcId="{85C994A6-D9BB-4ADE-A59D-347103A80953}" destId="{7C905704-EF3B-4845-BB09-08F2549E23FE}" srcOrd="0" destOrd="0" presId="urn:microsoft.com/office/officeart/2005/8/layout/hierarchy1"/>
    <dgm:cxn modelId="{E058F65D-0B5B-4E08-9097-BEFC70D77ABD}" type="presOf" srcId="{4D21FE74-C863-4187-AF2E-4C03699E2883}" destId="{70D4C6A5-9AEF-4357-8B31-3741977BD775}" srcOrd="0" destOrd="0" presId="urn:microsoft.com/office/officeart/2005/8/layout/hierarchy1"/>
    <dgm:cxn modelId="{2F4D9D50-E9D3-46BD-BF17-7901B2BF5C53}" srcId="{85C994A6-D9BB-4ADE-A59D-347103A80953}" destId="{4D8DA731-763A-41B0-A72C-B13BAB1F8A96}" srcOrd="0" destOrd="0" parTransId="{2E78C18F-56B2-4BF9-8D8A-D81E9403F63B}" sibTransId="{12884F58-6FC1-425B-ADA0-7B56FAC6D50D}"/>
    <dgm:cxn modelId="{FF6F2ACB-C27E-44D0-85E4-3B21927B34AA}" type="presOf" srcId="{4D8DA731-763A-41B0-A72C-B13BAB1F8A96}" destId="{6C5449B8-BD91-44F5-A6D1-23D00F1B43B9}" srcOrd="0" destOrd="0" presId="urn:microsoft.com/office/officeart/2005/8/layout/hierarchy1"/>
    <dgm:cxn modelId="{B137026B-B0C8-44DD-AF9D-7AF62980A55B}" type="presParOf" srcId="{7C905704-EF3B-4845-BB09-08F2549E23FE}" destId="{58062ACC-69F9-4E03-8B3F-2C0788C28A21}" srcOrd="0" destOrd="0" presId="urn:microsoft.com/office/officeart/2005/8/layout/hierarchy1"/>
    <dgm:cxn modelId="{3BB9B1DC-C524-4195-88C5-610AF09B9F4A}" type="presParOf" srcId="{58062ACC-69F9-4E03-8B3F-2C0788C28A21}" destId="{AD48BE79-8458-4D10-9B2A-B6C4705B25A9}" srcOrd="0" destOrd="0" presId="urn:microsoft.com/office/officeart/2005/8/layout/hierarchy1"/>
    <dgm:cxn modelId="{15123CBD-2720-4221-82FE-551E836225F9}" type="presParOf" srcId="{AD48BE79-8458-4D10-9B2A-B6C4705B25A9}" destId="{AD757222-E93A-47C1-BD4F-54B7A09C0719}" srcOrd="0" destOrd="0" presId="urn:microsoft.com/office/officeart/2005/8/layout/hierarchy1"/>
    <dgm:cxn modelId="{D5E1E516-9A1C-4832-BEBC-2DAE33508E66}" type="presParOf" srcId="{AD48BE79-8458-4D10-9B2A-B6C4705B25A9}" destId="{6C5449B8-BD91-44F5-A6D1-23D00F1B43B9}" srcOrd="1" destOrd="0" presId="urn:microsoft.com/office/officeart/2005/8/layout/hierarchy1"/>
    <dgm:cxn modelId="{2554A589-43D2-4064-92F8-B5A6E63C1737}" type="presParOf" srcId="{58062ACC-69F9-4E03-8B3F-2C0788C28A21}" destId="{77CBD583-DAB3-4A15-B388-98E5DA59158C}" srcOrd="1" destOrd="0" presId="urn:microsoft.com/office/officeart/2005/8/layout/hierarchy1"/>
    <dgm:cxn modelId="{455BBDA3-CAF3-4E72-AD79-87B4D6396BDE}" type="presParOf" srcId="{7C905704-EF3B-4845-BB09-08F2549E23FE}" destId="{0A4AEDDB-32D6-4B32-9CC9-4A429F9A0937}" srcOrd="1" destOrd="0" presId="urn:microsoft.com/office/officeart/2005/8/layout/hierarchy1"/>
    <dgm:cxn modelId="{DB5AA8B9-D112-4677-8799-29F17673E7A7}" type="presParOf" srcId="{0A4AEDDB-32D6-4B32-9CC9-4A429F9A0937}" destId="{C4667AA3-1E87-4BF1-A983-DFD9B6B9DD6D}" srcOrd="0" destOrd="0" presId="urn:microsoft.com/office/officeart/2005/8/layout/hierarchy1"/>
    <dgm:cxn modelId="{385CE682-03AA-4025-A283-261B02219B3A}" type="presParOf" srcId="{C4667AA3-1E87-4BF1-A983-DFD9B6B9DD6D}" destId="{FEFCF4F0-9F0D-4774-BB0A-0B020389DBD8}" srcOrd="0" destOrd="0" presId="urn:microsoft.com/office/officeart/2005/8/layout/hierarchy1"/>
    <dgm:cxn modelId="{260EF5D4-457B-4CF9-AE30-8F615BF9A007}" type="presParOf" srcId="{C4667AA3-1E87-4BF1-A983-DFD9B6B9DD6D}" destId="{70D4C6A5-9AEF-4357-8B31-3741977BD775}" srcOrd="1" destOrd="0" presId="urn:microsoft.com/office/officeart/2005/8/layout/hierarchy1"/>
    <dgm:cxn modelId="{ED464095-9914-4C79-A8AC-EB6757C0720A}" type="presParOf" srcId="{0A4AEDDB-32D6-4B32-9CC9-4A429F9A0937}" destId="{0FA086A5-21A4-47B4-A07C-C8D53D4AB1E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C994A6-D9BB-4ADE-A59D-347103A8095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D8DA731-763A-41B0-A72C-B13BAB1F8A96}">
      <dgm:prSet/>
      <dgm:spPr/>
      <dgm:t>
        <a:bodyPr/>
        <a:lstStyle/>
        <a:p>
          <a:r>
            <a:rPr lang="en-US"/>
            <a:t>YOUR INITIAL DECISION MUST ANNOUNCE IN TEMPLATE SECTION VII. YOUR DETERMINATION AS TO: </a:t>
          </a:r>
        </a:p>
      </dgm:t>
    </dgm:pt>
    <dgm:pt modelId="{2E78C18F-56B2-4BF9-8D8A-D81E9403F63B}" type="parTrans" cxnId="{2F4D9D50-E9D3-46BD-BF17-7901B2BF5C53}">
      <dgm:prSet/>
      <dgm:spPr/>
      <dgm:t>
        <a:bodyPr/>
        <a:lstStyle/>
        <a:p>
          <a:endParaRPr lang="en-US"/>
        </a:p>
      </dgm:t>
    </dgm:pt>
    <dgm:pt modelId="{12884F58-6FC1-425B-ADA0-7B56FAC6D50D}" type="sibTrans" cxnId="{2F4D9D50-E9D3-46BD-BF17-7901B2BF5C53}">
      <dgm:prSet/>
      <dgm:spPr/>
      <dgm:t>
        <a:bodyPr/>
        <a:lstStyle/>
        <a:p>
          <a:endParaRPr lang="en-US"/>
        </a:p>
      </dgm:t>
    </dgm:pt>
    <dgm:pt modelId="{4D21FE74-C863-4187-AF2E-4C03699E2883}">
      <dgm:prSet/>
      <dgm:spPr/>
      <dgm:t>
        <a:bodyPr/>
        <a:lstStyle/>
        <a:p>
          <a:r>
            <a:rPr lang="en-US" dirty="0"/>
            <a:t>5)   Whether the alleged conduct was - or was NOT –engaged in by the Respondent “</a:t>
          </a:r>
          <a:r>
            <a:rPr lang="en-US" b="1" dirty="0"/>
            <a:t>on the basis of (Complainant’s) sex</a:t>
          </a:r>
          <a:r>
            <a:rPr lang="en-US" dirty="0"/>
            <a:t>”;</a:t>
          </a:r>
        </a:p>
      </dgm:t>
    </dgm:pt>
    <dgm:pt modelId="{5789D4E0-8BDB-4C8A-8A07-BEEAE8632B3F}" type="parTrans" cxnId="{C26DFC04-324D-4C18-B1F4-9EAEC659A887}">
      <dgm:prSet/>
      <dgm:spPr/>
      <dgm:t>
        <a:bodyPr/>
        <a:lstStyle/>
        <a:p>
          <a:endParaRPr lang="en-US"/>
        </a:p>
      </dgm:t>
    </dgm:pt>
    <dgm:pt modelId="{33C389FA-1FF7-462F-8E27-E623E77D868D}" type="sibTrans" cxnId="{C26DFC04-324D-4C18-B1F4-9EAEC659A887}">
      <dgm:prSet/>
      <dgm:spPr/>
      <dgm:t>
        <a:bodyPr/>
        <a:lstStyle/>
        <a:p>
          <a:endParaRPr lang="en-US"/>
        </a:p>
      </dgm:t>
    </dgm:pt>
    <dgm:pt modelId="{BE6FB4C6-E812-41ED-A576-611DB52E12F8}" type="pres">
      <dgm:prSet presAssocID="{85C994A6-D9BB-4ADE-A59D-347103A80953}" presName="hierChild1" presStyleCnt="0">
        <dgm:presLayoutVars>
          <dgm:chPref val="1"/>
          <dgm:dir/>
          <dgm:animOne val="branch"/>
          <dgm:animLvl val="lvl"/>
          <dgm:resizeHandles/>
        </dgm:presLayoutVars>
      </dgm:prSet>
      <dgm:spPr/>
    </dgm:pt>
    <dgm:pt modelId="{9FFB6F98-E3C9-416A-B46D-7AA0933F8E42}" type="pres">
      <dgm:prSet presAssocID="{4D8DA731-763A-41B0-A72C-B13BAB1F8A96}" presName="hierRoot1" presStyleCnt="0"/>
      <dgm:spPr/>
    </dgm:pt>
    <dgm:pt modelId="{DBE6087B-23E7-400E-A329-304EBBE7E2F3}" type="pres">
      <dgm:prSet presAssocID="{4D8DA731-763A-41B0-A72C-B13BAB1F8A96}" presName="composite" presStyleCnt="0"/>
      <dgm:spPr/>
    </dgm:pt>
    <dgm:pt modelId="{D54FCE5B-64E2-4E8F-A15B-18FF6DDBC612}" type="pres">
      <dgm:prSet presAssocID="{4D8DA731-763A-41B0-A72C-B13BAB1F8A96}" presName="background" presStyleLbl="node0" presStyleIdx="0" presStyleCnt="2"/>
      <dgm:spPr/>
    </dgm:pt>
    <dgm:pt modelId="{22B918E4-62B6-4A5C-938A-769AD33E6E56}" type="pres">
      <dgm:prSet presAssocID="{4D8DA731-763A-41B0-A72C-B13BAB1F8A96}" presName="text" presStyleLbl="fgAcc0" presStyleIdx="0" presStyleCnt="2">
        <dgm:presLayoutVars>
          <dgm:chPref val="3"/>
        </dgm:presLayoutVars>
      </dgm:prSet>
      <dgm:spPr/>
    </dgm:pt>
    <dgm:pt modelId="{D1A80FF8-A387-43EE-8804-F1E381D29255}" type="pres">
      <dgm:prSet presAssocID="{4D8DA731-763A-41B0-A72C-B13BAB1F8A96}" presName="hierChild2" presStyleCnt="0"/>
      <dgm:spPr/>
    </dgm:pt>
    <dgm:pt modelId="{001A6F90-9F5D-4E47-954A-0C216A2409FE}" type="pres">
      <dgm:prSet presAssocID="{4D21FE74-C863-4187-AF2E-4C03699E2883}" presName="hierRoot1" presStyleCnt="0"/>
      <dgm:spPr/>
    </dgm:pt>
    <dgm:pt modelId="{3D570EB7-3574-4EA2-87D0-F225EF7B49B6}" type="pres">
      <dgm:prSet presAssocID="{4D21FE74-C863-4187-AF2E-4C03699E2883}" presName="composite" presStyleCnt="0"/>
      <dgm:spPr/>
    </dgm:pt>
    <dgm:pt modelId="{775329F5-C45B-49FB-9229-B35C01855C5D}" type="pres">
      <dgm:prSet presAssocID="{4D21FE74-C863-4187-AF2E-4C03699E2883}" presName="background" presStyleLbl="node0" presStyleIdx="1" presStyleCnt="2"/>
      <dgm:spPr/>
    </dgm:pt>
    <dgm:pt modelId="{0353BCD2-63E9-47D9-A171-F5BDA72D939A}" type="pres">
      <dgm:prSet presAssocID="{4D21FE74-C863-4187-AF2E-4C03699E2883}" presName="text" presStyleLbl="fgAcc0" presStyleIdx="1" presStyleCnt="2">
        <dgm:presLayoutVars>
          <dgm:chPref val="3"/>
        </dgm:presLayoutVars>
      </dgm:prSet>
      <dgm:spPr/>
    </dgm:pt>
    <dgm:pt modelId="{B2A76060-18D9-40FA-88C1-0C9E73A05491}" type="pres">
      <dgm:prSet presAssocID="{4D21FE74-C863-4187-AF2E-4C03699E2883}" presName="hierChild2" presStyleCnt="0"/>
      <dgm:spPr/>
    </dgm:pt>
  </dgm:ptLst>
  <dgm:cxnLst>
    <dgm:cxn modelId="{C26DFC04-324D-4C18-B1F4-9EAEC659A887}" srcId="{85C994A6-D9BB-4ADE-A59D-347103A80953}" destId="{4D21FE74-C863-4187-AF2E-4C03699E2883}" srcOrd="1" destOrd="0" parTransId="{5789D4E0-8BDB-4C8A-8A07-BEEAE8632B3F}" sibTransId="{33C389FA-1FF7-462F-8E27-E623E77D868D}"/>
    <dgm:cxn modelId="{855ABF3A-BE03-472D-A20A-8FA1D83035E7}" type="presOf" srcId="{4D21FE74-C863-4187-AF2E-4C03699E2883}" destId="{0353BCD2-63E9-47D9-A171-F5BDA72D939A}" srcOrd="0" destOrd="0" presId="urn:microsoft.com/office/officeart/2005/8/layout/hierarchy1"/>
    <dgm:cxn modelId="{2F4D9D50-E9D3-46BD-BF17-7901B2BF5C53}" srcId="{85C994A6-D9BB-4ADE-A59D-347103A80953}" destId="{4D8DA731-763A-41B0-A72C-B13BAB1F8A96}" srcOrd="0" destOrd="0" parTransId="{2E78C18F-56B2-4BF9-8D8A-D81E9403F63B}" sibTransId="{12884F58-6FC1-425B-ADA0-7B56FAC6D50D}"/>
    <dgm:cxn modelId="{E55DDEAE-A7CD-4CD6-8E46-544FD83E1D4F}" type="presOf" srcId="{4D8DA731-763A-41B0-A72C-B13BAB1F8A96}" destId="{22B918E4-62B6-4A5C-938A-769AD33E6E56}" srcOrd="0" destOrd="0" presId="urn:microsoft.com/office/officeart/2005/8/layout/hierarchy1"/>
    <dgm:cxn modelId="{17D609B3-5464-4A2D-A7EA-451A702F615A}" type="presOf" srcId="{85C994A6-D9BB-4ADE-A59D-347103A80953}" destId="{BE6FB4C6-E812-41ED-A576-611DB52E12F8}" srcOrd="0" destOrd="0" presId="urn:microsoft.com/office/officeart/2005/8/layout/hierarchy1"/>
    <dgm:cxn modelId="{30AFFB92-9259-451F-8B43-5CD718269D74}" type="presParOf" srcId="{BE6FB4C6-E812-41ED-A576-611DB52E12F8}" destId="{9FFB6F98-E3C9-416A-B46D-7AA0933F8E42}" srcOrd="0" destOrd="0" presId="urn:microsoft.com/office/officeart/2005/8/layout/hierarchy1"/>
    <dgm:cxn modelId="{7553B2F1-3C11-4AD5-BCED-3714220C8D46}" type="presParOf" srcId="{9FFB6F98-E3C9-416A-B46D-7AA0933F8E42}" destId="{DBE6087B-23E7-400E-A329-304EBBE7E2F3}" srcOrd="0" destOrd="0" presId="urn:microsoft.com/office/officeart/2005/8/layout/hierarchy1"/>
    <dgm:cxn modelId="{D0D7E583-3039-4CE4-B927-2B3E270C572C}" type="presParOf" srcId="{DBE6087B-23E7-400E-A329-304EBBE7E2F3}" destId="{D54FCE5B-64E2-4E8F-A15B-18FF6DDBC612}" srcOrd="0" destOrd="0" presId="urn:microsoft.com/office/officeart/2005/8/layout/hierarchy1"/>
    <dgm:cxn modelId="{00EEDD0B-96C6-468B-8C4A-483D57DE506A}" type="presParOf" srcId="{DBE6087B-23E7-400E-A329-304EBBE7E2F3}" destId="{22B918E4-62B6-4A5C-938A-769AD33E6E56}" srcOrd="1" destOrd="0" presId="urn:microsoft.com/office/officeart/2005/8/layout/hierarchy1"/>
    <dgm:cxn modelId="{3C3177BE-96C2-46BB-B6E8-283AAEBBCA9E}" type="presParOf" srcId="{9FFB6F98-E3C9-416A-B46D-7AA0933F8E42}" destId="{D1A80FF8-A387-43EE-8804-F1E381D29255}" srcOrd="1" destOrd="0" presId="urn:microsoft.com/office/officeart/2005/8/layout/hierarchy1"/>
    <dgm:cxn modelId="{484E0C8C-F7D1-4C9B-9A1B-376B9FB00466}" type="presParOf" srcId="{BE6FB4C6-E812-41ED-A576-611DB52E12F8}" destId="{001A6F90-9F5D-4E47-954A-0C216A2409FE}" srcOrd="1" destOrd="0" presId="urn:microsoft.com/office/officeart/2005/8/layout/hierarchy1"/>
    <dgm:cxn modelId="{C93A217D-E765-466F-A915-0C292A1D371F}" type="presParOf" srcId="{001A6F90-9F5D-4E47-954A-0C216A2409FE}" destId="{3D570EB7-3574-4EA2-87D0-F225EF7B49B6}" srcOrd="0" destOrd="0" presId="urn:microsoft.com/office/officeart/2005/8/layout/hierarchy1"/>
    <dgm:cxn modelId="{6B5098E4-2D88-402B-AC07-CA2C486AA246}" type="presParOf" srcId="{3D570EB7-3574-4EA2-87D0-F225EF7B49B6}" destId="{775329F5-C45B-49FB-9229-B35C01855C5D}" srcOrd="0" destOrd="0" presId="urn:microsoft.com/office/officeart/2005/8/layout/hierarchy1"/>
    <dgm:cxn modelId="{7F0BAE52-643A-4561-BDD1-D18D79923F76}" type="presParOf" srcId="{3D570EB7-3574-4EA2-87D0-F225EF7B49B6}" destId="{0353BCD2-63E9-47D9-A171-F5BDA72D939A}" srcOrd="1" destOrd="0" presId="urn:microsoft.com/office/officeart/2005/8/layout/hierarchy1"/>
    <dgm:cxn modelId="{556AAE6D-C121-4D2A-BC7B-0BE1C6D5D83B}" type="presParOf" srcId="{001A6F90-9F5D-4E47-954A-0C216A2409FE}" destId="{B2A76060-18D9-40FA-88C1-0C9E73A054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509CE1-BCC5-4550-8F27-F79E36B4D07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C2994AE2-368F-42EB-9552-50495034F44E}">
      <dgm:prSet/>
      <dgm:spPr/>
      <dgm:t>
        <a:bodyPr/>
        <a:lstStyle/>
        <a:p>
          <a:r>
            <a:rPr lang="en-US"/>
            <a:t>BEFORE CONSIDERING </a:t>
          </a:r>
          <a:r>
            <a:rPr lang="en-US" b="1"/>
            <a:t>ANY </a:t>
          </a:r>
          <a:r>
            <a:rPr lang="en-US"/>
            <a:t>“CONDUCT CATEGORY”</a:t>
          </a:r>
        </a:p>
      </dgm:t>
    </dgm:pt>
    <dgm:pt modelId="{58A8DBC8-49DC-4CB5-8CF9-A618E7D4E904}" type="parTrans" cxnId="{253B666B-BE5F-4198-94E4-3E8F775BAF8B}">
      <dgm:prSet/>
      <dgm:spPr/>
      <dgm:t>
        <a:bodyPr/>
        <a:lstStyle/>
        <a:p>
          <a:endParaRPr lang="en-US"/>
        </a:p>
      </dgm:t>
    </dgm:pt>
    <dgm:pt modelId="{C4312873-D462-451A-B42A-889922B71744}" type="sibTrans" cxnId="{253B666B-BE5F-4198-94E4-3E8F775BAF8B}">
      <dgm:prSet/>
      <dgm:spPr/>
      <dgm:t>
        <a:bodyPr/>
        <a:lstStyle/>
        <a:p>
          <a:endParaRPr lang="en-US"/>
        </a:p>
      </dgm:t>
    </dgm:pt>
    <dgm:pt modelId="{A939D51C-CDB2-424B-841A-AD5A6618552B}">
      <dgm:prSet/>
      <dgm:spPr/>
      <dgm:t>
        <a:bodyPr/>
        <a:lstStyle/>
        <a:p>
          <a:r>
            <a:rPr lang="en-US" u="sng" dirty="0"/>
            <a:t>CONFIRM THAT CATEGORY WAS </a:t>
          </a:r>
          <a:r>
            <a:rPr lang="en-US" b="1" u="sng" dirty="0"/>
            <a:t>ANNOUNCED TO THE RESPONDENT IN  WRITING </a:t>
          </a:r>
          <a:r>
            <a:rPr lang="en-US" u="sng" dirty="0"/>
            <a:t>AS UNDER CONSIDERATION – IN AT LEAST ONE OF EITHER THE COORDINATOR’S ANNOUNCEMENT LETTER </a:t>
          </a:r>
          <a:r>
            <a:rPr lang="en-US" b="1" u="sng" dirty="0"/>
            <a:t>OR </a:t>
          </a:r>
          <a:r>
            <a:rPr lang="en-US" u="sng" dirty="0"/>
            <a:t> THE INVESTIGATOR’S ANNOUNCEMENT OF INTERVIEW LETTER</a:t>
          </a:r>
          <a:endParaRPr lang="en-US" dirty="0"/>
        </a:p>
      </dgm:t>
    </dgm:pt>
    <dgm:pt modelId="{5BA33B03-412A-45DE-A5A1-510052705656}" type="parTrans" cxnId="{49DE2A3C-DC3D-49BD-B8CF-BA7FA1170FCE}">
      <dgm:prSet/>
      <dgm:spPr/>
      <dgm:t>
        <a:bodyPr/>
        <a:lstStyle/>
        <a:p>
          <a:endParaRPr lang="en-US"/>
        </a:p>
      </dgm:t>
    </dgm:pt>
    <dgm:pt modelId="{98C8CE26-158E-4F37-A0B8-3435797B9199}" type="sibTrans" cxnId="{49DE2A3C-DC3D-49BD-B8CF-BA7FA1170FCE}">
      <dgm:prSet/>
      <dgm:spPr/>
      <dgm:t>
        <a:bodyPr/>
        <a:lstStyle/>
        <a:p>
          <a:endParaRPr lang="en-US"/>
        </a:p>
      </dgm:t>
    </dgm:pt>
    <dgm:pt modelId="{7CA4E1F6-078A-4CF7-AB36-971463B9AFA2}">
      <dgm:prSet/>
      <dgm:spPr/>
      <dgm:t>
        <a:bodyPr/>
        <a:lstStyle/>
        <a:p>
          <a:r>
            <a:rPr lang="en-US" b="1" dirty="0"/>
            <a:t>And if not? </a:t>
          </a:r>
          <a:r>
            <a:rPr lang="en-US" dirty="0"/>
            <a:t>Contact legal counsel before proceeding. </a:t>
          </a:r>
        </a:p>
      </dgm:t>
    </dgm:pt>
    <dgm:pt modelId="{35B13E6B-96FE-41E6-9D81-FD1C3F478E9D}" type="parTrans" cxnId="{16F853A6-0656-4FA4-A716-FAEF0E0D1203}">
      <dgm:prSet/>
      <dgm:spPr/>
      <dgm:t>
        <a:bodyPr/>
        <a:lstStyle/>
        <a:p>
          <a:endParaRPr lang="en-US"/>
        </a:p>
      </dgm:t>
    </dgm:pt>
    <dgm:pt modelId="{44674D11-32E7-49B6-A530-7E9038A12B75}" type="sibTrans" cxnId="{16F853A6-0656-4FA4-A716-FAEF0E0D1203}">
      <dgm:prSet/>
      <dgm:spPr/>
      <dgm:t>
        <a:bodyPr/>
        <a:lstStyle/>
        <a:p>
          <a:endParaRPr lang="en-US"/>
        </a:p>
      </dgm:t>
    </dgm:pt>
    <dgm:pt modelId="{2AF32FEA-C3B0-4533-8B1C-18F4FF1E36BA}" type="pres">
      <dgm:prSet presAssocID="{D5509CE1-BCC5-4550-8F27-F79E36B4D07B}" presName="vert0" presStyleCnt="0">
        <dgm:presLayoutVars>
          <dgm:dir/>
          <dgm:animOne val="branch"/>
          <dgm:animLvl val="lvl"/>
        </dgm:presLayoutVars>
      </dgm:prSet>
      <dgm:spPr/>
    </dgm:pt>
    <dgm:pt modelId="{374FE548-0BC9-45FF-89BE-142003848982}" type="pres">
      <dgm:prSet presAssocID="{C2994AE2-368F-42EB-9552-50495034F44E}" presName="thickLine" presStyleLbl="alignNode1" presStyleIdx="0" presStyleCnt="3"/>
      <dgm:spPr/>
    </dgm:pt>
    <dgm:pt modelId="{B85A6795-5046-44D3-8925-CA946FFB13AA}" type="pres">
      <dgm:prSet presAssocID="{C2994AE2-368F-42EB-9552-50495034F44E}" presName="horz1" presStyleCnt="0"/>
      <dgm:spPr/>
    </dgm:pt>
    <dgm:pt modelId="{013CE675-C485-4D3C-A611-47520DCEB0A8}" type="pres">
      <dgm:prSet presAssocID="{C2994AE2-368F-42EB-9552-50495034F44E}" presName="tx1" presStyleLbl="revTx" presStyleIdx="0" presStyleCnt="3"/>
      <dgm:spPr/>
    </dgm:pt>
    <dgm:pt modelId="{2FDF05DC-1B27-4D93-9F37-503204143667}" type="pres">
      <dgm:prSet presAssocID="{C2994AE2-368F-42EB-9552-50495034F44E}" presName="vert1" presStyleCnt="0"/>
      <dgm:spPr/>
    </dgm:pt>
    <dgm:pt modelId="{28C2719E-3082-41B8-8AA2-A0A15FA10616}" type="pres">
      <dgm:prSet presAssocID="{A939D51C-CDB2-424B-841A-AD5A6618552B}" presName="thickLine" presStyleLbl="alignNode1" presStyleIdx="1" presStyleCnt="3"/>
      <dgm:spPr/>
    </dgm:pt>
    <dgm:pt modelId="{A1AB5DF5-59AF-4545-BDC3-0517BA4A44F1}" type="pres">
      <dgm:prSet presAssocID="{A939D51C-CDB2-424B-841A-AD5A6618552B}" presName="horz1" presStyleCnt="0"/>
      <dgm:spPr/>
    </dgm:pt>
    <dgm:pt modelId="{57EF470F-0C53-4277-B0A3-079C2980F0EE}" type="pres">
      <dgm:prSet presAssocID="{A939D51C-CDB2-424B-841A-AD5A6618552B}" presName="tx1" presStyleLbl="revTx" presStyleIdx="1" presStyleCnt="3"/>
      <dgm:spPr/>
    </dgm:pt>
    <dgm:pt modelId="{1B577EB4-EC0E-4B69-9E23-13EF36FF7AFA}" type="pres">
      <dgm:prSet presAssocID="{A939D51C-CDB2-424B-841A-AD5A6618552B}" presName="vert1" presStyleCnt="0"/>
      <dgm:spPr/>
    </dgm:pt>
    <dgm:pt modelId="{9E880389-51F0-402E-9727-19D4FBE15098}" type="pres">
      <dgm:prSet presAssocID="{7CA4E1F6-078A-4CF7-AB36-971463B9AFA2}" presName="thickLine" presStyleLbl="alignNode1" presStyleIdx="2" presStyleCnt="3"/>
      <dgm:spPr/>
    </dgm:pt>
    <dgm:pt modelId="{A494B7C9-C178-4F91-BE72-EE5ADB432C43}" type="pres">
      <dgm:prSet presAssocID="{7CA4E1F6-078A-4CF7-AB36-971463B9AFA2}" presName="horz1" presStyleCnt="0"/>
      <dgm:spPr/>
    </dgm:pt>
    <dgm:pt modelId="{C2B3EEC4-CECF-4187-9B9B-60CAFD1DA6CB}" type="pres">
      <dgm:prSet presAssocID="{7CA4E1F6-078A-4CF7-AB36-971463B9AFA2}" presName="tx1" presStyleLbl="revTx" presStyleIdx="2" presStyleCnt="3"/>
      <dgm:spPr/>
    </dgm:pt>
    <dgm:pt modelId="{48692792-8937-466D-950C-12A252CDC520}" type="pres">
      <dgm:prSet presAssocID="{7CA4E1F6-078A-4CF7-AB36-971463B9AFA2}" presName="vert1" presStyleCnt="0"/>
      <dgm:spPr/>
    </dgm:pt>
  </dgm:ptLst>
  <dgm:cxnLst>
    <dgm:cxn modelId="{49DE2A3C-DC3D-49BD-B8CF-BA7FA1170FCE}" srcId="{D5509CE1-BCC5-4550-8F27-F79E36B4D07B}" destId="{A939D51C-CDB2-424B-841A-AD5A6618552B}" srcOrd="1" destOrd="0" parTransId="{5BA33B03-412A-45DE-A5A1-510052705656}" sibTransId="{98C8CE26-158E-4F37-A0B8-3435797B9199}"/>
    <dgm:cxn modelId="{253B666B-BE5F-4198-94E4-3E8F775BAF8B}" srcId="{D5509CE1-BCC5-4550-8F27-F79E36B4D07B}" destId="{C2994AE2-368F-42EB-9552-50495034F44E}" srcOrd="0" destOrd="0" parTransId="{58A8DBC8-49DC-4CB5-8CF9-A618E7D4E904}" sibTransId="{C4312873-D462-451A-B42A-889922B71744}"/>
    <dgm:cxn modelId="{16F853A6-0656-4FA4-A716-FAEF0E0D1203}" srcId="{D5509CE1-BCC5-4550-8F27-F79E36B4D07B}" destId="{7CA4E1F6-078A-4CF7-AB36-971463B9AFA2}" srcOrd="2" destOrd="0" parTransId="{35B13E6B-96FE-41E6-9D81-FD1C3F478E9D}" sibTransId="{44674D11-32E7-49B6-A530-7E9038A12B75}"/>
    <dgm:cxn modelId="{D60ECDAF-839D-4108-8968-8785CB4CCD55}" type="presOf" srcId="{C2994AE2-368F-42EB-9552-50495034F44E}" destId="{013CE675-C485-4D3C-A611-47520DCEB0A8}" srcOrd="0" destOrd="0" presId="urn:microsoft.com/office/officeart/2008/layout/LinedList"/>
    <dgm:cxn modelId="{06A0C1BE-73BC-4DC2-A8D7-0E684ACB8E8D}" type="presOf" srcId="{D5509CE1-BCC5-4550-8F27-F79E36B4D07B}" destId="{2AF32FEA-C3B0-4533-8B1C-18F4FF1E36BA}" srcOrd="0" destOrd="0" presId="urn:microsoft.com/office/officeart/2008/layout/LinedList"/>
    <dgm:cxn modelId="{12D7A8C6-E74B-46A6-8D68-2A3FA40812C8}" type="presOf" srcId="{A939D51C-CDB2-424B-841A-AD5A6618552B}" destId="{57EF470F-0C53-4277-B0A3-079C2980F0EE}" srcOrd="0" destOrd="0" presId="urn:microsoft.com/office/officeart/2008/layout/LinedList"/>
    <dgm:cxn modelId="{0906E7DB-E614-45A1-8368-C6C3CA189F73}" type="presOf" srcId="{7CA4E1F6-078A-4CF7-AB36-971463B9AFA2}" destId="{C2B3EEC4-CECF-4187-9B9B-60CAFD1DA6CB}" srcOrd="0" destOrd="0" presId="urn:microsoft.com/office/officeart/2008/layout/LinedList"/>
    <dgm:cxn modelId="{F1E75288-D53B-40F5-A716-8E2294BFF08A}" type="presParOf" srcId="{2AF32FEA-C3B0-4533-8B1C-18F4FF1E36BA}" destId="{374FE548-0BC9-45FF-89BE-142003848982}" srcOrd="0" destOrd="0" presId="urn:microsoft.com/office/officeart/2008/layout/LinedList"/>
    <dgm:cxn modelId="{A691E498-32B4-4E32-82A4-B6A1172EB602}" type="presParOf" srcId="{2AF32FEA-C3B0-4533-8B1C-18F4FF1E36BA}" destId="{B85A6795-5046-44D3-8925-CA946FFB13AA}" srcOrd="1" destOrd="0" presId="urn:microsoft.com/office/officeart/2008/layout/LinedList"/>
    <dgm:cxn modelId="{0222576B-74EF-4126-BEC5-A1548E4F2EE3}" type="presParOf" srcId="{B85A6795-5046-44D3-8925-CA946FFB13AA}" destId="{013CE675-C485-4D3C-A611-47520DCEB0A8}" srcOrd="0" destOrd="0" presId="urn:microsoft.com/office/officeart/2008/layout/LinedList"/>
    <dgm:cxn modelId="{A06E3EFF-2689-461A-9F36-29131E559DDF}" type="presParOf" srcId="{B85A6795-5046-44D3-8925-CA946FFB13AA}" destId="{2FDF05DC-1B27-4D93-9F37-503204143667}" srcOrd="1" destOrd="0" presId="urn:microsoft.com/office/officeart/2008/layout/LinedList"/>
    <dgm:cxn modelId="{EF2FABB2-0847-4ADD-B282-9F415F910F8B}" type="presParOf" srcId="{2AF32FEA-C3B0-4533-8B1C-18F4FF1E36BA}" destId="{28C2719E-3082-41B8-8AA2-A0A15FA10616}" srcOrd="2" destOrd="0" presId="urn:microsoft.com/office/officeart/2008/layout/LinedList"/>
    <dgm:cxn modelId="{D8BE0580-7C7F-4D41-8E0F-991D9A771445}" type="presParOf" srcId="{2AF32FEA-C3B0-4533-8B1C-18F4FF1E36BA}" destId="{A1AB5DF5-59AF-4545-BDC3-0517BA4A44F1}" srcOrd="3" destOrd="0" presId="urn:microsoft.com/office/officeart/2008/layout/LinedList"/>
    <dgm:cxn modelId="{C73E7283-8CCC-4696-8D07-B791888A3AD7}" type="presParOf" srcId="{A1AB5DF5-59AF-4545-BDC3-0517BA4A44F1}" destId="{57EF470F-0C53-4277-B0A3-079C2980F0EE}" srcOrd="0" destOrd="0" presId="urn:microsoft.com/office/officeart/2008/layout/LinedList"/>
    <dgm:cxn modelId="{A6DFEDE2-D068-4F01-979A-DFCA2956AFC9}" type="presParOf" srcId="{A1AB5DF5-59AF-4545-BDC3-0517BA4A44F1}" destId="{1B577EB4-EC0E-4B69-9E23-13EF36FF7AFA}" srcOrd="1" destOrd="0" presId="urn:microsoft.com/office/officeart/2008/layout/LinedList"/>
    <dgm:cxn modelId="{667661DA-3052-4BB0-9D78-A7CB153B2EEC}" type="presParOf" srcId="{2AF32FEA-C3B0-4533-8B1C-18F4FF1E36BA}" destId="{9E880389-51F0-402E-9727-19D4FBE15098}" srcOrd="4" destOrd="0" presId="urn:microsoft.com/office/officeart/2008/layout/LinedList"/>
    <dgm:cxn modelId="{58C05283-32F0-456A-B807-5DC52F82E96C}" type="presParOf" srcId="{2AF32FEA-C3B0-4533-8B1C-18F4FF1E36BA}" destId="{A494B7C9-C178-4F91-BE72-EE5ADB432C43}" srcOrd="5" destOrd="0" presId="urn:microsoft.com/office/officeart/2008/layout/LinedList"/>
    <dgm:cxn modelId="{C7C4B4A5-3A72-4F5E-B9FF-C0A9B2346EF2}" type="presParOf" srcId="{A494B7C9-C178-4F91-BE72-EE5ADB432C43}" destId="{C2B3EEC4-CECF-4187-9B9B-60CAFD1DA6CB}" srcOrd="0" destOrd="0" presId="urn:microsoft.com/office/officeart/2008/layout/LinedList"/>
    <dgm:cxn modelId="{1BFD2BC4-FDDB-41F6-9A18-46AF95D2DAE2}" type="presParOf" srcId="{A494B7C9-C178-4F91-BE72-EE5ADB432C43}" destId="{48692792-8937-466D-950C-12A252CDC52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A6421-099B-4D82-AF30-96F2E68C344B}">
      <dsp:nvSpPr>
        <dsp:cNvPr id="0" name=""/>
        <dsp:cNvSpPr/>
      </dsp:nvSpPr>
      <dsp:spPr>
        <a:xfrm>
          <a:off x="0" y="0"/>
          <a:ext cx="9994900"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C4AD653-DD03-4341-A703-66E821AB7423}">
      <dsp:nvSpPr>
        <dsp:cNvPr id="0" name=""/>
        <dsp:cNvSpPr/>
      </dsp:nvSpPr>
      <dsp:spPr>
        <a:xfrm>
          <a:off x="0" y="0"/>
          <a:ext cx="9994900" cy="2127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u="sng" kern="1200" dirty="0"/>
            <a:t>For Use during the DETERMINATION Phase</a:t>
          </a:r>
          <a:r>
            <a:rPr lang="en-US" sz="2200" kern="1200" dirty="0"/>
            <a:t>.  These Slides are designed to help Decision Makers in their attempt to weigh </a:t>
          </a:r>
          <a:r>
            <a:rPr lang="en-US" sz="2200" u="sng" kern="1200" dirty="0"/>
            <a:t>relevant</a:t>
          </a:r>
          <a:r>
            <a:rPr lang="en-US" sz="2200" kern="1200" dirty="0"/>
            <a:t> evidence and announce Determinations of Responsibility in a Title IX Sexual Harassment case. It is recommended that in any case in which you serve as an IDM you print out a copy and write in the Complainant and Respondent’s name where those terms appear, along with any other case relevant information, in order to assist you in your DETERMINATIONS.</a:t>
          </a:r>
        </a:p>
      </dsp:txBody>
      <dsp:txXfrm>
        <a:off x="0" y="0"/>
        <a:ext cx="9994900" cy="2127250"/>
      </dsp:txXfrm>
    </dsp:sp>
    <dsp:sp modelId="{4E6D389A-686B-4264-AC2E-543507C3A3B0}">
      <dsp:nvSpPr>
        <dsp:cNvPr id="0" name=""/>
        <dsp:cNvSpPr/>
      </dsp:nvSpPr>
      <dsp:spPr>
        <a:xfrm>
          <a:off x="0" y="2127250"/>
          <a:ext cx="9994900"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03C7B95-2F77-4025-B795-015BF8F81AE6}">
      <dsp:nvSpPr>
        <dsp:cNvPr id="0" name=""/>
        <dsp:cNvSpPr/>
      </dsp:nvSpPr>
      <dsp:spPr>
        <a:xfrm>
          <a:off x="0" y="2127250"/>
          <a:ext cx="9994900" cy="2127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US" sz="2200" b="1" kern="1200" dirty="0"/>
        </a:p>
      </dsp:txBody>
      <dsp:txXfrm>
        <a:off x="0" y="2127250"/>
        <a:ext cx="9994900" cy="2127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59134-554E-4AB5-A7AA-84A243E234F7}">
      <dsp:nvSpPr>
        <dsp:cNvPr id="0" name=""/>
        <dsp:cNvSpPr/>
      </dsp:nvSpPr>
      <dsp:spPr>
        <a:xfrm>
          <a:off x="0" y="24286"/>
          <a:ext cx="6002110" cy="6715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1 (WHO) ENGAGED IN IT?</a:t>
          </a:r>
          <a:endParaRPr lang="en-US" sz="2800" kern="1200" dirty="0"/>
        </a:p>
      </dsp:txBody>
      <dsp:txXfrm>
        <a:off x="32784" y="57070"/>
        <a:ext cx="5936542" cy="606012"/>
      </dsp:txXfrm>
    </dsp:sp>
    <dsp:sp modelId="{10A17FC3-74CE-474B-AD50-0EE231C8390D}">
      <dsp:nvSpPr>
        <dsp:cNvPr id="0" name=""/>
        <dsp:cNvSpPr/>
      </dsp:nvSpPr>
      <dsp:spPr>
        <a:xfrm>
          <a:off x="0" y="776507"/>
          <a:ext cx="6002110" cy="67158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2 IN (WHAT) CONTEXT?</a:t>
          </a:r>
          <a:endParaRPr lang="en-US" sz="2800" kern="1200" dirty="0"/>
        </a:p>
      </dsp:txBody>
      <dsp:txXfrm>
        <a:off x="32784" y="809291"/>
        <a:ext cx="5936542" cy="606012"/>
      </dsp:txXfrm>
    </dsp:sp>
    <dsp:sp modelId="{EE5AB4AD-F3FE-4ACE-98ED-84C795B9A74C}">
      <dsp:nvSpPr>
        <dsp:cNvPr id="0" name=""/>
        <dsp:cNvSpPr/>
      </dsp:nvSpPr>
      <dsp:spPr>
        <a:xfrm>
          <a:off x="0" y="1528727"/>
          <a:ext cx="6002110" cy="6715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3 (WHERE) GEOGRAPHICALLY?</a:t>
          </a:r>
          <a:endParaRPr lang="en-US" sz="2800" kern="1200" dirty="0"/>
        </a:p>
      </dsp:txBody>
      <dsp:txXfrm>
        <a:off x="32784" y="1561511"/>
        <a:ext cx="5936542" cy="606012"/>
      </dsp:txXfrm>
    </dsp:sp>
    <dsp:sp modelId="{F8F5D585-FD76-474D-9C30-036EB742276B}">
      <dsp:nvSpPr>
        <dsp:cNvPr id="0" name=""/>
        <dsp:cNvSpPr/>
      </dsp:nvSpPr>
      <dsp:spPr>
        <a:xfrm>
          <a:off x="0" y="2280947"/>
          <a:ext cx="6002110" cy="67158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4 b(WHEN) DID IT HAPPEN? </a:t>
          </a:r>
          <a:endParaRPr lang="en-US" sz="2800" kern="1200" dirty="0"/>
        </a:p>
      </dsp:txBody>
      <dsp:txXfrm>
        <a:off x="32784" y="2313731"/>
        <a:ext cx="5936542" cy="606012"/>
      </dsp:txXfrm>
    </dsp:sp>
    <dsp:sp modelId="{24F174AC-3AAF-46EF-9EDE-552341ED514F}">
      <dsp:nvSpPr>
        <dsp:cNvPr id="0" name=""/>
        <dsp:cNvSpPr/>
      </dsp:nvSpPr>
      <dsp:spPr>
        <a:xfrm>
          <a:off x="0" y="3033166"/>
          <a:ext cx="6002110" cy="6715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5 (WHY) DID IT HAPPEN? (SEX BASED?)</a:t>
          </a:r>
          <a:endParaRPr lang="en-US" sz="2800" kern="1200" dirty="0"/>
        </a:p>
      </dsp:txBody>
      <dsp:txXfrm>
        <a:off x="32784" y="3065950"/>
        <a:ext cx="5936542" cy="606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98C8F-DAB2-4025-9A97-3CBDBF5C8C31}">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17BD34-22F9-4EEA-AA9E-5F53D36DED49}">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YOUR INITIAL DECISION MUST ANNOUNCE IN TEMPLATE SECTION VII. YOUR DETERMINATION AS TO: </a:t>
          </a:r>
        </a:p>
      </dsp:txBody>
      <dsp:txXfrm>
        <a:off x="608661" y="692298"/>
        <a:ext cx="4508047" cy="2799040"/>
      </dsp:txXfrm>
    </dsp:sp>
    <dsp:sp modelId="{498ADFC2-F84B-4681-8D22-04B999EADCB4}">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640617-30D1-4756-AD22-CB93A4C66D81}">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Whether the Respondent who engaged in the alleged conduct was - or was not – a “COVERED PARTY.” </a:t>
          </a:r>
        </a:p>
        <a:p>
          <a:pPr marL="0" lvl="0" indent="0" algn="ctr" defTabSz="889000">
            <a:lnSpc>
              <a:spcPct val="90000"/>
            </a:lnSpc>
            <a:spcBef>
              <a:spcPct val="0"/>
            </a:spcBef>
            <a:spcAft>
              <a:spcPct val="35000"/>
            </a:spcAft>
            <a:buNone/>
          </a:pPr>
          <a:r>
            <a:rPr lang="en-US" sz="2000" i="1" kern="1200" dirty="0"/>
            <a:t> NOTE: A covered party is a student, employee or any third party who contracts with the District to provide services to District students or employees, upon District property, or during any school program or activity. </a:t>
          </a:r>
          <a:endParaRPr lang="en-US" sz="2000" kern="1200" dirty="0"/>
        </a:p>
      </dsp:txBody>
      <dsp:txXfrm>
        <a:off x="6331365" y="692298"/>
        <a:ext cx="4508047" cy="2799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3DDEE-3C40-42C8-BA68-1450E6FA1B60}">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7A51A-6151-4554-BDEE-8D00B3C87F71}">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YOUR INITIAL DECISION MUST ANNOUNCE IN TEMPLATE SECTION VII. YOUR DETERMINATION AS TO: </a:t>
          </a:r>
        </a:p>
      </dsp:txBody>
      <dsp:txXfrm>
        <a:off x="608661" y="692298"/>
        <a:ext cx="4508047" cy="2799040"/>
      </dsp:txXfrm>
    </dsp:sp>
    <dsp:sp modelId="{4F733E3A-86A2-48DC-AC24-782AD26273DC}">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5F3BE4-F367-4B46-B7CC-DF201D42D36F}">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 Whether the alleged conduct was - or was not -  conduct engaged in by the Respondent in EITHER an education program of the District OR, alternatively, in an activity of the DISTRICT</a:t>
          </a:r>
        </a:p>
        <a:p>
          <a:pPr marL="0" lvl="0" indent="0" algn="ctr" defTabSz="711200">
            <a:lnSpc>
              <a:spcPct val="90000"/>
            </a:lnSpc>
            <a:spcBef>
              <a:spcPct val="0"/>
            </a:spcBef>
            <a:spcAft>
              <a:spcPct val="35000"/>
            </a:spcAft>
            <a:buNone/>
          </a:pPr>
          <a:r>
            <a:rPr lang="en-US" sz="1600" i="1" kern="1200" dirty="0"/>
            <a:t>NOTE: Conduct will NOT be deemed to violate Title IX’s prohibitions against sexual harassment if the conduct occurred in locations, events, or circumstances over which the District did not exercise </a:t>
          </a:r>
          <a:r>
            <a:rPr lang="en-US" sz="1600" b="1" i="1" kern="1200" dirty="0"/>
            <a:t>substantial control</a:t>
          </a:r>
          <a:r>
            <a:rPr lang="en-US" sz="1600" i="1" kern="1200" dirty="0"/>
            <a:t> over both the Respondent and the context in which the harassment occurred. </a:t>
          </a:r>
          <a:r>
            <a:rPr lang="en-US" sz="1600" kern="1200" dirty="0"/>
            <a:t>MODEL POLICY </a:t>
          </a:r>
        </a:p>
      </dsp:txBody>
      <dsp:txXfrm>
        <a:off x="6331365" y="692298"/>
        <a:ext cx="4508047" cy="2799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D07C6-7230-4B0A-A351-EBD503E3B663}">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FB3368-6247-4F38-83A4-9BE1FA24660B}">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YOUR INITIAL DECISION MUST ANNOUNCE IN TEMPLATE SECTION VII. YOUR DETERMINATION AS TO: </a:t>
          </a:r>
        </a:p>
      </dsp:txBody>
      <dsp:txXfrm>
        <a:off x="608661" y="692298"/>
        <a:ext cx="4508047" cy="2799040"/>
      </dsp:txXfrm>
    </dsp:sp>
    <dsp:sp modelId="{394575CC-C624-49DC-B6A9-5D3A6F7D664F}">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E57F6E-D456-481D-9BC8-8FBB26FA81C6}">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2) Whether the alleged conduct of the Respondent was engaged in against a Complainant </a:t>
          </a:r>
          <a:r>
            <a:rPr lang="en-US" sz="3000" b="1" kern="1200" dirty="0"/>
            <a:t>while within the United States</a:t>
          </a:r>
          <a:r>
            <a:rPr lang="en-US" sz="3000" kern="1200" dirty="0"/>
            <a:t>;</a:t>
          </a:r>
        </a:p>
      </dsp:txBody>
      <dsp:txXfrm>
        <a:off x="6331365" y="692298"/>
        <a:ext cx="4508047" cy="2799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57222-E93A-47C1-BD4F-54B7A09C0719}">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5449B8-BD91-44F5-A6D1-23D00F1B43B9}">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YOUR INITIAL DECISION MUST ANNOUNCE IN TEMPLATE SECTION VII. YOUR DETERMINATION AS TO: </a:t>
          </a:r>
        </a:p>
      </dsp:txBody>
      <dsp:txXfrm>
        <a:off x="608661" y="692298"/>
        <a:ext cx="4508047" cy="2799040"/>
      </dsp:txXfrm>
    </dsp:sp>
    <dsp:sp modelId="{FEFCF4F0-9F0D-4774-BB0A-0B020389DBD8}">
      <dsp:nvSpPr>
        <dsp:cNvPr id="0" name=""/>
        <dsp:cNvSpPr/>
      </dsp:nvSpPr>
      <dsp:spPr>
        <a:xfrm>
          <a:off x="5605296" y="8987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D4C6A5-9AEF-4357-8B31-3741977BD775}">
      <dsp:nvSpPr>
        <dsp:cNvPr id="0" name=""/>
        <dsp:cNvSpPr/>
      </dsp:nvSpPr>
      <dsp:spPr>
        <a:xfrm>
          <a:off x="6125542" y="584107"/>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4) Whether the alleged conduct of the Respondent engaged in occurred after August 14, 2020;</a:t>
          </a:r>
        </a:p>
      </dsp:txBody>
      <dsp:txXfrm>
        <a:off x="6212624" y="671189"/>
        <a:ext cx="4508047" cy="2799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FCE5B-64E2-4E8F-A15B-18FF6DDBC612}">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918E4-62B6-4A5C-938A-769AD33E6E5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YOUR INITIAL DECISION MUST ANNOUNCE IN TEMPLATE SECTION VII. YOUR DETERMINATION AS TO: </a:t>
          </a:r>
        </a:p>
      </dsp:txBody>
      <dsp:txXfrm>
        <a:off x="608661" y="692298"/>
        <a:ext cx="4508047" cy="2799040"/>
      </dsp:txXfrm>
    </dsp:sp>
    <dsp:sp modelId="{775329F5-C45B-49FB-9229-B35C01855C5D}">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53BCD2-63E9-47D9-A171-F5BDA72D939A}">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5)   Whether the alleged conduct was - or was NOT –engaged in by the Respondent “</a:t>
          </a:r>
          <a:r>
            <a:rPr lang="en-US" sz="3100" b="1" kern="1200" dirty="0"/>
            <a:t>on the basis of (Complainant’s) sex</a:t>
          </a:r>
          <a:r>
            <a:rPr lang="en-US" sz="3100" kern="1200" dirty="0"/>
            <a:t>”;</a:t>
          </a:r>
        </a:p>
      </dsp:txBody>
      <dsp:txXfrm>
        <a:off x="6331365" y="692298"/>
        <a:ext cx="4508047" cy="27990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FE548-0BC9-45FF-89BE-142003848982}">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3CE675-C485-4D3C-A611-47520DCEB0A8}">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BEFORE CONSIDERING </a:t>
          </a:r>
          <a:r>
            <a:rPr lang="en-US" sz="2300" b="1" kern="1200"/>
            <a:t>ANY </a:t>
          </a:r>
          <a:r>
            <a:rPr lang="en-US" sz="2300" kern="1200"/>
            <a:t>“CONDUCT CATEGORY”</a:t>
          </a:r>
        </a:p>
      </dsp:txBody>
      <dsp:txXfrm>
        <a:off x="0" y="2703"/>
        <a:ext cx="6900512" cy="1843578"/>
      </dsp:txXfrm>
    </dsp:sp>
    <dsp:sp modelId="{28C2719E-3082-41B8-8AA2-A0A15FA10616}">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F470F-0C53-4277-B0A3-079C2980F0EE}">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u="sng" kern="1200" dirty="0"/>
            <a:t>CONFIRM THAT CATEGORY WAS </a:t>
          </a:r>
          <a:r>
            <a:rPr lang="en-US" sz="2300" b="1" u="sng" kern="1200" dirty="0"/>
            <a:t>ANNOUNCED TO THE RESPONDENT IN  WRITING </a:t>
          </a:r>
          <a:r>
            <a:rPr lang="en-US" sz="2300" u="sng" kern="1200" dirty="0"/>
            <a:t>AS UNDER CONSIDERATION – IN AT LEAST ONE OF EITHER THE COORDINATOR’S ANNOUNCEMENT LETTER </a:t>
          </a:r>
          <a:r>
            <a:rPr lang="en-US" sz="2300" b="1" u="sng" kern="1200" dirty="0"/>
            <a:t>OR </a:t>
          </a:r>
          <a:r>
            <a:rPr lang="en-US" sz="2300" u="sng" kern="1200" dirty="0"/>
            <a:t> THE INVESTIGATOR’S ANNOUNCEMENT OF INTERVIEW LETTER</a:t>
          </a:r>
          <a:endParaRPr lang="en-US" sz="2300" kern="1200" dirty="0"/>
        </a:p>
      </dsp:txBody>
      <dsp:txXfrm>
        <a:off x="0" y="1846281"/>
        <a:ext cx="6900512" cy="1843578"/>
      </dsp:txXfrm>
    </dsp:sp>
    <dsp:sp modelId="{9E880389-51F0-402E-9727-19D4FBE15098}">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3EEC4-CECF-4187-9B9B-60CAFD1DA6CB}">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kern="1200" dirty="0"/>
            <a:t>And if not? </a:t>
          </a:r>
          <a:r>
            <a:rPr lang="en-US" sz="2300" kern="1200" dirty="0"/>
            <a:t>Contact legal counsel before proceeding. </a:t>
          </a:r>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6434"/>
          </a:xfrm>
          <a:prstGeom prst="rect">
            <a:avLst/>
          </a:prstGeom>
          <a:noFill/>
          <a:ln>
            <a:noFill/>
          </a:ln>
        </p:spPr>
        <p:txBody>
          <a:bodyPr spcFirstLastPara="1" wrap="square" lIns="93161" tIns="46568" rIns="93161" bIns="46568"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6434"/>
          </a:xfrm>
          <a:prstGeom prst="rect">
            <a:avLst/>
          </a:prstGeom>
          <a:noFill/>
          <a:ln>
            <a:noFill/>
          </a:ln>
        </p:spPr>
        <p:txBody>
          <a:bodyPr spcFirstLastPara="1" wrap="square" lIns="93161" tIns="46568" rIns="93161" bIns="46568"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1" tIns="46568" rIns="93161" bIns="46568"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8"/>
            <a:ext cx="3037840" cy="466433"/>
          </a:xfrm>
          <a:prstGeom prst="rect">
            <a:avLst/>
          </a:prstGeom>
          <a:noFill/>
          <a:ln>
            <a:noFill/>
          </a:ln>
        </p:spPr>
        <p:txBody>
          <a:bodyPr spcFirstLastPara="1" wrap="square" lIns="93161" tIns="46568" rIns="93161" bIns="46568"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8"/>
            <a:ext cx="3037840" cy="466433"/>
          </a:xfrm>
          <a:prstGeom prst="rect">
            <a:avLst/>
          </a:prstGeom>
          <a:noFill/>
          <a:ln>
            <a:noFill/>
          </a:ln>
        </p:spPr>
        <p:txBody>
          <a:bodyPr spcFirstLastPara="1" wrap="square" lIns="93161" tIns="46568" rIns="93161"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881298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notes"/>
          <p:cNvSpPr txBox="1">
            <a:spLocks noGrp="1"/>
          </p:cNvSpPr>
          <p:nvPr>
            <p:ph type="body" idx="1"/>
          </p:nvPr>
        </p:nvSpPr>
        <p:spPr>
          <a:xfrm>
            <a:off x="701040" y="4473892"/>
            <a:ext cx="5608320" cy="3660458"/>
          </a:xfrm>
          <a:prstGeom prst="rect">
            <a:avLst/>
          </a:prstGeom>
          <a:noFill/>
          <a:ln>
            <a:noFill/>
          </a:ln>
        </p:spPr>
        <p:txBody>
          <a:bodyPr spcFirstLastPara="1" wrap="square" lIns="93161" tIns="46568" rIns="93161" bIns="46568" anchor="t" anchorCtr="0">
            <a:noAutofit/>
          </a:bodyPr>
          <a:lstStyle/>
          <a:p>
            <a:pPr marL="0" indent="0"/>
            <a:endParaRPr/>
          </a:p>
        </p:txBody>
      </p:sp>
      <p:sp>
        <p:nvSpPr>
          <p:cNvPr id="145" name="Google Shape;145;p1:notes"/>
          <p:cNvSpPr txBox="1">
            <a:spLocks noGrp="1"/>
          </p:cNvSpPr>
          <p:nvPr>
            <p:ph type="sldNum" idx="12"/>
          </p:nvPr>
        </p:nvSpPr>
        <p:spPr>
          <a:xfrm>
            <a:off x="3970938" y="8829968"/>
            <a:ext cx="3037840" cy="466433"/>
          </a:xfrm>
          <a:prstGeom prst="rect">
            <a:avLst/>
          </a:prstGeom>
          <a:noFill/>
          <a:ln>
            <a:noFill/>
          </a:ln>
        </p:spPr>
        <p:txBody>
          <a:bodyPr spcFirstLastPara="1" wrap="square" lIns="93161" tIns="46568" rIns="93161" bIns="46568" anchor="b" anchorCtr="0">
            <a:noAutofit/>
          </a:bodyPr>
          <a:lstStyle/>
          <a:p>
            <a:pPr algn="r"/>
            <a:fld id="{00000000-1234-1234-1234-123412341234}" type="slidenum">
              <a:rPr lang="en-US"/>
              <a:pPr algn="r"/>
              <a:t>1</a:t>
            </a:fld>
            <a:endParaRPr/>
          </a:p>
        </p:txBody>
      </p:sp>
    </p:spTree>
    <p:extLst>
      <p:ext uri="{BB962C8B-B14F-4D97-AF65-F5344CB8AC3E}">
        <p14:creationId xmlns:p14="http://schemas.microsoft.com/office/powerpoint/2010/main" val="22381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21740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2047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9745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3830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0036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0528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6384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95379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4186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1622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For instructional purposes only. Shall not constitute legal advice. Work Product of Atty. H. Lynn. Updated JAN 2025</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6086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 instructional purposes only. Shall not constitute legal advice. Work Product of Atty. H. Lynn. Updated JAN 2025</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5991474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204716" y="269823"/>
            <a:ext cx="11247055" cy="3551550"/>
          </a:xfrm>
          <a:prstGeom prst="rect">
            <a:avLst/>
          </a:prstGeom>
          <a:noFill/>
          <a:ln>
            <a:noFill/>
          </a:ln>
        </p:spPr>
        <p:txBody>
          <a:bodyPr spcFirstLastPara="1" wrap="square" lIns="91425" tIns="45700" rIns="91425" bIns="45700" anchor="b" anchorCtr="0">
            <a:normAutofit fontScale="90000"/>
          </a:bodyPr>
          <a:lstStyle/>
          <a:p>
            <a:pPr lvl="0">
              <a:buSzPts val="5400"/>
            </a:pPr>
            <a:br>
              <a:rPr lang="en-US" sz="5400" dirty="0"/>
            </a:br>
            <a:r>
              <a:rPr lang="en-US" sz="5400" dirty="0"/>
              <a:t>25 IDM </a:t>
            </a:r>
            <a:r>
              <a:rPr lang="en-US" sz="5400"/>
              <a:t>TOOLKIT ANALYSIS </a:t>
            </a:r>
            <a:r>
              <a:rPr lang="en-US" sz="5400" dirty="0"/>
              <a:t>SLIDES – </a:t>
            </a:r>
            <a:br>
              <a:rPr lang="en-US" sz="5400" dirty="0"/>
            </a:br>
            <a:r>
              <a:rPr lang="en-US" sz="5400" dirty="0"/>
              <a:t>REACHING POLICY </a:t>
            </a:r>
            <a:r>
              <a:rPr lang="en-US" sz="5400"/>
              <a:t>DETERMINATIONS </a:t>
            </a:r>
            <a:br>
              <a:rPr lang="en-US" sz="5400"/>
            </a:br>
            <a:r>
              <a:rPr lang="en-US" sz="5400"/>
              <a:t>(</a:t>
            </a:r>
            <a:r>
              <a:rPr lang="en-US" sz="5400" dirty="0"/>
              <a:t>2020 </a:t>
            </a:r>
            <a:r>
              <a:rPr lang="en-US" sz="5400"/>
              <a:t>REGULATIONS) </a:t>
            </a:r>
            <a:br>
              <a:rPr lang="en-US" sz="5400"/>
            </a:br>
            <a:r>
              <a:rPr lang="en-US" sz="5400"/>
              <a:t>UPDATED </a:t>
            </a:r>
            <a:r>
              <a:rPr lang="en-US" sz="5400" dirty="0"/>
              <a:t>JANUARY 2025</a:t>
            </a:r>
            <a:endParaRPr sz="5400" dirty="0"/>
          </a:p>
        </p:txBody>
      </p:sp>
      <p:sp>
        <p:nvSpPr>
          <p:cNvPr id="148" name="Google Shape;148;p1"/>
          <p:cNvSpPr txBox="1">
            <a:spLocks noGrp="1"/>
          </p:cNvSpPr>
          <p:nvPr>
            <p:ph type="subTitle" idx="1"/>
          </p:nvPr>
        </p:nvSpPr>
        <p:spPr>
          <a:xfrm>
            <a:off x="4040777" y="4050833"/>
            <a:ext cx="7410994" cy="2325253"/>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3045"/>
              <a:buNone/>
            </a:pPr>
            <a:r>
              <a:rPr lang="en-US" dirty="0"/>
              <a:t>CREATED BY: Heather T. Lynn, Esq., Partner</a:t>
            </a:r>
            <a:endParaRPr dirty="0"/>
          </a:p>
          <a:p>
            <a:pPr marL="0" lvl="0" indent="0" algn="r" rtl="0">
              <a:spcBef>
                <a:spcPts val="1020"/>
              </a:spcBef>
              <a:spcAft>
                <a:spcPts val="0"/>
              </a:spcAft>
              <a:buSzPts val="3045"/>
              <a:buNone/>
            </a:pPr>
            <a:r>
              <a:rPr lang="en-US" dirty="0"/>
              <a:t>Lynn, Lynn, Blackman &amp; Toohey, P.C. </a:t>
            </a:r>
            <a:endParaRPr dirty="0"/>
          </a:p>
          <a:p>
            <a:pPr marL="0" lvl="0" indent="0" algn="r" rtl="0">
              <a:spcBef>
                <a:spcPts val="1020"/>
              </a:spcBef>
              <a:spcAft>
                <a:spcPts val="0"/>
              </a:spcAft>
              <a:buSzPts val="3045"/>
              <a:buNone/>
            </a:pPr>
            <a:r>
              <a:rPr lang="en-US" dirty="0"/>
              <a:t>76 St. Paul Street, Suite 400</a:t>
            </a:r>
            <a:endParaRPr dirty="0"/>
          </a:p>
          <a:p>
            <a:pPr marL="0" lvl="0" indent="0" algn="r" rtl="0">
              <a:spcBef>
                <a:spcPts val="1020"/>
              </a:spcBef>
              <a:spcAft>
                <a:spcPts val="0"/>
              </a:spcAft>
              <a:buSzPts val="3045"/>
              <a:buNone/>
            </a:pPr>
            <a:r>
              <a:rPr lang="en-US" dirty="0"/>
              <a:t>Burlington, Vermont 05401 802-860-1500</a:t>
            </a:r>
            <a:endParaRPr dirty="0"/>
          </a:p>
          <a:p>
            <a:pPr marL="0" lvl="0" indent="0" algn="r" rtl="0">
              <a:spcBef>
                <a:spcPts val="1020"/>
              </a:spcBef>
              <a:spcAft>
                <a:spcPts val="0"/>
              </a:spcAft>
              <a:buSzPts val="3045"/>
              <a:buNone/>
            </a:pPr>
            <a:r>
              <a:rPr lang="en-US" dirty="0"/>
              <a:t>hthomaslynn@lynnlawvt.com</a:t>
            </a:r>
            <a:endParaRPr dirty="0"/>
          </a:p>
        </p:txBody>
      </p:sp>
      <p:sp>
        <p:nvSpPr>
          <p:cNvPr id="3" name="Footer Placeholder 2"/>
          <p:cNvSpPr>
            <a:spLocks noGrp="1"/>
          </p:cNvSpPr>
          <p:nvPr>
            <p:ph type="ftr" sz="quarter" idx="11"/>
          </p:nvPr>
        </p:nvSpPr>
        <p:spPr/>
        <p:txBody>
          <a:bodyPr/>
          <a:lstStyle/>
          <a:p>
            <a:r>
              <a:rPr lang="en-US"/>
              <a:t>For instructional purposes only. Shall not constitute legal advice. Work Product of Atty. H. Lynn. Updated JAN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9924C-7D25-609F-6AB9-E7945E3B1071}"/>
              </a:ext>
            </a:extLst>
          </p:cNvPr>
          <p:cNvSpPr>
            <a:spLocks noGrp="1"/>
          </p:cNvSpPr>
          <p:nvPr>
            <p:ph type="title"/>
          </p:nvPr>
        </p:nvSpPr>
        <p:spPr>
          <a:xfrm>
            <a:off x="5297762" y="329184"/>
            <a:ext cx="6251110" cy="1783080"/>
          </a:xfrm>
        </p:spPr>
        <p:txBody>
          <a:bodyPr anchor="b">
            <a:normAutofit/>
          </a:bodyPr>
          <a:lstStyle/>
          <a:p>
            <a:r>
              <a:rPr lang="en-US" sz="5400"/>
              <a:t>STEP TWO</a:t>
            </a:r>
          </a:p>
        </p:txBody>
      </p:sp>
      <p:pic>
        <p:nvPicPr>
          <p:cNvPr id="6" name="Picture 5" descr="Magnifying glass showing decling performance">
            <a:extLst>
              <a:ext uri="{FF2B5EF4-FFF2-40B4-BE49-F238E27FC236}">
                <a16:creationId xmlns:a16="http://schemas.microsoft.com/office/drawing/2014/main" id="{255E2633-3F27-6738-C82E-3355CBF616D0}"/>
              </a:ext>
            </a:extLst>
          </p:cNvPr>
          <p:cNvPicPr>
            <a:picLocks noChangeAspect="1"/>
          </p:cNvPicPr>
          <p:nvPr/>
        </p:nvPicPr>
        <p:blipFill>
          <a:blip r:embed="rId2"/>
          <a:srcRect l="12053" r="42616"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378E93-E7F2-C9F5-7007-7C4D683B81F8}"/>
              </a:ext>
            </a:extLst>
          </p:cNvPr>
          <p:cNvSpPr>
            <a:spLocks noGrp="1"/>
          </p:cNvSpPr>
          <p:nvPr>
            <p:ph idx="1"/>
          </p:nvPr>
        </p:nvSpPr>
        <p:spPr>
          <a:xfrm>
            <a:off x="5297762" y="2706624"/>
            <a:ext cx="6251110" cy="3483864"/>
          </a:xfrm>
        </p:spPr>
        <p:txBody>
          <a:bodyPr>
            <a:normAutofit/>
          </a:bodyPr>
          <a:lstStyle/>
          <a:p>
            <a:r>
              <a:rPr lang="en-US" sz="2200" dirty="0"/>
              <a:t>DETERMINE AND ANNOUNCE whether ALL the elements of the given category of prohibited conduct/harassment being considered*** are IN FACT met by the preponderance of the evidence </a:t>
            </a:r>
            <a:r>
              <a:rPr lang="en-US" sz="2200" u="sng" dirty="0"/>
              <a:t>as you have determined it</a:t>
            </a:r>
            <a:r>
              <a:rPr lang="en-US" sz="2200" dirty="0"/>
              <a:t>. </a:t>
            </a:r>
          </a:p>
          <a:p>
            <a:endParaRPr lang="en-US" sz="2200" dirty="0"/>
          </a:p>
          <a:p>
            <a:r>
              <a:rPr lang="en-US" sz="2200" dirty="0"/>
              <a:t>(IE: if the case is one of quid pro quo, then proceed to the slide below that examines those elements, etc.).</a:t>
            </a:r>
          </a:p>
          <a:p>
            <a:endParaRPr lang="en-US" sz="2200" dirty="0"/>
          </a:p>
          <a:p>
            <a:endParaRPr lang="en-US" sz="2200" dirty="0"/>
          </a:p>
        </p:txBody>
      </p:sp>
      <p:sp>
        <p:nvSpPr>
          <p:cNvPr id="4" name="Footer Placeholder 3">
            <a:extLst>
              <a:ext uri="{FF2B5EF4-FFF2-40B4-BE49-F238E27FC236}">
                <a16:creationId xmlns:a16="http://schemas.microsoft.com/office/drawing/2014/main" id="{5D205097-E9B3-0156-E584-A9F7B5A4981D}"/>
              </a:ext>
            </a:extLst>
          </p:cNvPr>
          <p:cNvSpPr>
            <a:spLocks noGrp="1"/>
          </p:cNvSpPr>
          <p:nvPr>
            <p:ph type="ftr" sz="quarter" idx="11"/>
          </p:nvPr>
        </p:nvSpPr>
        <p:spPr>
          <a:xfrm>
            <a:off x="5297762" y="6356350"/>
            <a:ext cx="4114800" cy="365125"/>
          </a:xfrm>
        </p:spPr>
        <p:txBody>
          <a:bodyPr>
            <a:normAutofit/>
          </a:bodyPr>
          <a:lstStyle/>
          <a:p>
            <a:pPr algn="l">
              <a:lnSpc>
                <a:spcPct val="90000"/>
              </a:lnSpc>
              <a:spcAft>
                <a:spcPts val="600"/>
              </a:spcAft>
            </a:pPr>
            <a:r>
              <a:rPr lang="en-US" sz="900"/>
              <a:t>For instructional purposes only. Shall not constitute legal advice. Work Product of Atty. H. Lynn. Updated JAN 2025</a:t>
            </a:r>
          </a:p>
        </p:txBody>
      </p:sp>
    </p:spTree>
    <p:extLst>
      <p:ext uri="{BB962C8B-B14F-4D97-AF65-F5344CB8AC3E}">
        <p14:creationId xmlns:p14="http://schemas.microsoft.com/office/powerpoint/2010/main" val="1343994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10692D-D7A4-FDB1-F5A2-6E1084A01170}"/>
              </a:ext>
            </a:extLst>
          </p:cNvPr>
          <p:cNvSpPr>
            <a:spLocks noGrp="1"/>
          </p:cNvSpPr>
          <p:nvPr>
            <p:ph type="title"/>
          </p:nvPr>
        </p:nvSpPr>
        <p:spPr>
          <a:xfrm>
            <a:off x="635000" y="640823"/>
            <a:ext cx="3418659" cy="5583148"/>
          </a:xfrm>
        </p:spPr>
        <p:txBody>
          <a:bodyPr anchor="ctr">
            <a:normAutofit/>
          </a:bodyPr>
          <a:lstStyle/>
          <a:p>
            <a:r>
              <a:rPr lang="en-US" sz="5400" b="1" i="1" dirty="0"/>
              <a:t>***STOP!! </a:t>
            </a:r>
            <a:br>
              <a:rPr lang="en-US" sz="5400" i="1" dirty="0"/>
            </a:br>
            <a:endParaRPr lang="en-US" sz="5400" dirty="0"/>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D9726952-7338-69E1-981B-3CCCD15C9613}"/>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900"/>
              <a:t>For instructional purposes only. Shall not constitute legal advice. Work Product of Atty. H. Lynn. Updated JAN 2025</a:t>
            </a:r>
          </a:p>
        </p:txBody>
      </p:sp>
      <p:graphicFrame>
        <p:nvGraphicFramePr>
          <p:cNvPr id="6" name="Content Placeholder 2">
            <a:extLst>
              <a:ext uri="{FF2B5EF4-FFF2-40B4-BE49-F238E27FC236}">
                <a16:creationId xmlns:a16="http://schemas.microsoft.com/office/drawing/2014/main" id="{265EE13E-5238-A81C-96CE-FC2412FB53DD}"/>
              </a:ext>
            </a:extLst>
          </p:cNvPr>
          <p:cNvGraphicFramePr>
            <a:graphicFrameLocks noGrp="1"/>
          </p:cNvGraphicFramePr>
          <p:nvPr>
            <p:ph idx="1"/>
            <p:extLst>
              <p:ext uri="{D42A27DB-BD31-4B8C-83A1-F6EECF244321}">
                <p14:modId xmlns:p14="http://schemas.microsoft.com/office/powerpoint/2010/main" val="362925478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677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EA2B-4690-46EF-B786-877292EE9F8F}"/>
              </a:ext>
            </a:extLst>
          </p:cNvPr>
          <p:cNvSpPr>
            <a:spLocks noGrp="1"/>
          </p:cNvSpPr>
          <p:nvPr>
            <p:ph type="title"/>
          </p:nvPr>
        </p:nvSpPr>
        <p:spPr>
          <a:xfrm>
            <a:off x="803775" y="463139"/>
            <a:ext cx="10550025" cy="878773"/>
          </a:xfrm>
        </p:spPr>
        <p:txBody>
          <a:bodyPr anchor="b">
            <a:normAutofit/>
          </a:bodyPr>
          <a:lstStyle/>
          <a:p>
            <a:pPr algn="ctr"/>
            <a:r>
              <a:rPr lang="en-US" sz="3900" i="1" dirty="0"/>
              <a:t>STEP TWO: </a:t>
            </a:r>
            <a:r>
              <a:rPr lang="en-US" sz="3900" b="1" i="1" dirty="0"/>
              <a:t>QUID PRO QUO SEXUAL HARASSMENT</a:t>
            </a:r>
          </a:p>
        </p:txBody>
      </p:sp>
      <p:sp>
        <p:nvSpPr>
          <p:cNvPr id="3" name="Content Placeholder 2">
            <a:extLst>
              <a:ext uri="{FF2B5EF4-FFF2-40B4-BE49-F238E27FC236}">
                <a16:creationId xmlns:a16="http://schemas.microsoft.com/office/drawing/2014/main" id="{36263491-74AC-40D0-8A59-428717D3430E}"/>
              </a:ext>
            </a:extLst>
          </p:cNvPr>
          <p:cNvSpPr>
            <a:spLocks noGrp="1"/>
          </p:cNvSpPr>
          <p:nvPr>
            <p:ph idx="1"/>
          </p:nvPr>
        </p:nvSpPr>
        <p:spPr>
          <a:xfrm>
            <a:off x="803775" y="1603169"/>
            <a:ext cx="10550025" cy="4673126"/>
          </a:xfrm>
        </p:spPr>
        <p:txBody>
          <a:bodyPr anchor="t">
            <a:normAutofit lnSpcReduction="10000"/>
          </a:bodyPr>
          <a:lstStyle/>
          <a:p>
            <a:pPr marL="0" indent="0">
              <a:buNone/>
            </a:pPr>
            <a:r>
              <a:rPr lang="en-US" dirty="0">
                <a:solidFill>
                  <a:schemeClr val="tx1">
                    <a:alpha val="80000"/>
                  </a:schemeClr>
                </a:solidFill>
              </a:rPr>
              <a:t>If the category of prohibited conduct under consideration is ALLEGED QUID PRO QUO SEXUAL HARASSMENT, you must weigh evidence related to and announce determinations reached on all of the following, as to whether or not -</a:t>
            </a:r>
          </a:p>
          <a:p>
            <a:pPr marL="0" indent="0">
              <a:buNone/>
            </a:pPr>
            <a:r>
              <a:rPr lang="en-US" dirty="0">
                <a:solidFill>
                  <a:schemeClr val="tx1">
                    <a:alpha val="80000"/>
                  </a:schemeClr>
                </a:solidFill>
                <a:effectLst/>
                <a:latin typeface="Times New Roman" panose="02020603050405020304" pitchFamily="18" charset="0"/>
                <a:ea typeface="Times New Roman" panose="02020603050405020304" pitchFamily="18" charset="0"/>
              </a:rPr>
              <a:t>	A) RESPONDENT was a </a:t>
            </a:r>
            <a:r>
              <a:rPr lang="en-US" dirty="0">
                <a:solidFill>
                  <a:srgbClr val="000000"/>
                </a:solidFill>
                <a:effectLst/>
                <a:latin typeface="Times New Roman" panose="02020603050405020304" pitchFamily="18" charset="0"/>
                <a:ea typeface="Times New Roman" panose="02020603050405020304" pitchFamily="18" charset="0"/>
              </a:rPr>
              <a:t>school district employee; and</a:t>
            </a:r>
          </a:p>
          <a:p>
            <a:pPr marL="0" indent="0">
              <a:buNone/>
            </a:pPr>
            <a:r>
              <a:rPr lang="en-US" dirty="0">
                <a:solidFill>
                  <a:srgbClr val="000000"/>
                </a:solidFill>
                <a:latin typeface="Times New Roman" panose="02020603050405020304" pitchFamily="18" charset="0"/>
                <a:ea typeface="Times New Roman" panose="02020603050405020304" pitchFamily="18" charset="0"/>
              </a:rPr>
              <a:t>	B) RESPONDENT co</a:t>
            </a:r>
            <a:r>
              <a:rPr lang="en-US" dirty="0">
                <a:solidFill>
                  <a:srgbClr val="000000"/>
                </a:solidFill>
                <a:effectLst/>
                <a:latin typeface="Times New Roman" panose="02020603050405020304" pitchFamily="18" charset="0"/>
                <a:ea typeface="Times New Roman" panose="02020603050405020304" pitchFamily="18" charset="0"/>
              </a:rPr>
              <a:t>nditioned the provision of an aid, benefit, or 	service of the District to the COMPLAINANT, on their 	(COMPLAINANT’s) participation in sexual conduct; and</a:t>
            </a:r>
          </a:p>
          <a:p>
            <a:pPr marL="0" indent="0">
              <a:buNone/>
            </a:pPr>
            <a:r>
              <a:rPr lang="en-US" dirty="0">
                <a:solidFill>
                  <a:srgbClr val="000000"/>
                </a:solidFill>
                <a:latin typeface="Times New Roman" panose="02020603050405020304" pitchFamily="18" charset="0"/>
                <a:ea typeface="Times New Roman" panose="02020603050405020304" pitchFamily="18" charset="0"/>
              </a:rPr>
              <a:t>	C) The </a:t>
            </a:r>
            <a:r>
              <a:rPr lang="en-US" dirty="0">
                <a:solidFill>
                  <a:srgbClr val="000000"/>
                </a:solidFill>
                <a:effectLst/>
                <a:latin typeface="Times New Roman" panose="02020603050405020304" pitchFamily="18" charset="0"/>
                <a:ea typeface="Times New Roman" panose="02020603050405020304" pitchFamily="18" charset="0"/>
              </a:rPr>
              <a:t>sexual conduct</a:t>
            </a:r>
            <a:r>
              <a:rPr lang="en-US" dirty="0">
                <a:solidFill>
                  <a:srgbClr val="000000"/>
                </a:solidFill>
                <a:latin typeface="Times New Roman" panose="02020603050405020304" pitchFamily="18" charset="0"/>
                <a:ea typeface="Times New Roman" panose="02020603050405020304" pitchFamily="18" charset="0"/>
              </a:rPr>
              <a:t> was unwelcome by the 	COMPLAINANT.</a:t>
            </a:r>
            <a:endParaRPr lang="en-US" i="1"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en-US" sz="2800" i="1" dirty="0">
                <a:solidFill>
                  <a:schemeClr val="tx1">
                    <a:alpha val="80000"/>
                  </a:schemeClr>
                </a:solidFill>
              </a:rPr>
              <a:t>SOURCE: 2020 TITLE IX POLICY II.N.1.</a:t>
            </a:r>
          </a:p>
          <a:p>
            <a:pPr marL="0" indent="0">
              <a:buNone/>
            </a:pPr>
            <a:endParaRPr lang="en-US" dirty="0">
              <a:solidFill>
                <a:schemeClr val="tx1">
                  <a:alpha val="80000"/>
                </a:schemeClr>
              </a:solidFill>
            </a:endParaRPr>
          </a:p>
        </p:txBody>
      </p:sp>
    </p:spTree>
    <p:extLst>
      <p:ext uri="{BB962C8B-B14F-4D97-AF65-F5344CB8AC3E}">
        <p14:creationId xmlns:p14="http://schemas.microsoft.com/office/powerpoint/2010/main" val="337701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D7DC2-824C-751A-C0DC-C58EFE8AD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1A7404-FE4C-A339-91F2-96E45C2CDA04}"/>
              </a:ext>
            </a:extLst>
          </p:cNvPr>
          <p:cNvSpPr>
            <a:spLocks noGrp="1"/>
          </p:cNvSpPr>
          <p:nvPr>
            <p:ph type="title"/>
          </p:nvPr>
        </p:nvSpPr>
        <p:spPr>
          <a:xfrm>
            <a:off x="803775" y="581705"/>
            <a:ext cx="10550025" cy="902711"/>
          </a:xfrm>
        </p:spPr>
        <p:txBody>
          <a:bodyPr anchor="b">
            <a:normAutofit/>
          </a:bodyPr>
          <a:lstStyle/>
          <a:p>
            <a:pPr algn="ctr"/>
            <a:r>
              <a:rPr lang="en-US" sz="3900" i="1" dirty="0"/>
              <a:t>STEP TWO: </a:t>
            </a:r>
            <a:r>
              <a:rPr lang="en-US" sz="3900" b="1" i="1" dirty="0"/>
              <a:t>EFFECTIVE DENIAL OF EQUAL ACCESS</a:t>
            </a:r>
          </a:p>
        </p:txBody>
      </p:sp>
      <p:sp>
        <p:nvSpPr>
          <p:cNvPr id="4" name="Footer Placeholder 3">
            <a:extLst>
              <a:ext uri="{FF2B5EF4-FFF2-40B4-BE49-F238E27FC236}">
                <a16:creationId xmlns:a16="http://schemas.microsoft.com/office/drawing/2014/main" id="{299C301E-FCBB-9E50-94AB-28860187EAB9}"/>
              </a:ext>
            </a:extLst>
          </p:cNvPr>
          <p:cNvSpPr>
            <a:spLocks noGrp="1"/>
          </p:cNvSpPr>
          <p:nvPr>
            <p:ph type="ftr" sz="quarter" idx="11"/>
          </p:nvPr>
        </p:nvSpPr>
        <p:spPr>
          <a:xfrm>
            <a:off x="7962190" y="623907"/>
            <a:ext cx="4114800" cy="365125"/>
          </a:xfrm>
        </p:spPr>
        <p:txBody>
          <a:bodyPr>
            <a:normAutofit/>
          </a:bodyPr>
          <a:lstStyle/>
          <a:p>
            <a:pPr>
              <a:lnSpc>
                <a:spcPct val="90000"/>
              </a:lnSpc>
              <a:spcAft>
                <a:spcPts val="600"/>
              </a:spcAft>
            </a:pPr>
            <a:r>
              <a:rPr lang="en-US" sz="600" dirty="0">
                <a:solidFill>
                  <a:schemeClr val="tx1">
                    <a:alpha val="60000"/>
                  </a:schemeClr>
                </a:solidFill>
              </a:rPr>
              <a:t>For instructional purposes only. Shall not constitute legal advice. Work Product of Atty. H. Lynn. Updated 11-12-24</a:t>
            </a:r>
          </a:p>
        </p:txBody>
      </p:sp>
      <p:sp>
        <p:nvSpPr>
          <p:cNvPr id="3" name="Content Placeholder 2">
            <a:extLst>
              <a:ext uri="{FF2B5EF4-FFF2-40B4-BE49-F238E27FC236}">
                <a16:creationId xmlns:a16="http://schemas.microsoft.com/office/drawing/2014/main" id="{4CDF39BA-BB25-7014-4E67-1E62503DA0BA}"/>
              </a:ext>
            </a:extLst>
          </p:cNvPr>
          <p:cNvSpPr>
            <a:spLocks noGrp="1"/>
          </p:cNvSpPr>
          <p:nvPr>
            <p:ph idx="1"/>
          </p:nvPr>
        </p:nvSpPr>
        <p:spPr>
          <a:xfrm>
            <a:off x="803775" y="1745673"/>
            <a:ext cx="10550025" cy="4530622"/>
          </a:xfrm>
        </p:spPr>
        <p:txBody>
          <a:bodyPr anchor="t">
            <a:normAutofit lnSpcReduction="10000"/>
          </a:bodyPr>
          <a:lstStyle/>
          <a:p>
            <a:pPr marL="0" indent="0">
              <a:buNone/>
            </a:pPr>
            <a:r>
              <a:rPr lang="en-US" dirty="0">
                <a:solidFill>
                  <a:schemeClr val="tx1">
                    <a:alpha val="80000"/>
                  </a:schemeClr>
                </a:solidFill>
              </a:rPr>
              <a:t>If the category of prohibited conduct under consideration is ALLEGED EFFECTIVE DENIAL OF EQUAL ACCESS SEXUAL HARASSMENT, you must weigh evidence related to and announce determinations reached on all of the following as to whether or not Respondent’s conduct -</a:t>
            </a:r>
          </a:p>
          <a:p>
            <a:pPr marL="0" indent="0">
              <a:buNone/>
            </a:pPr>
            <a:r>
              <a:rPr lang="en-US" sz="2800" dirty="0">
                <a:solidFill>
                  <a:schemeClr val="tx1">
                    <a:alpha val="80000"/>
                  </a:schemeClr>
                </a:solidFill>
              </a:rPr>
              <a:t>1) Was “</a:t>
            </a:r>
            <a:r>
              <a:rPr lang="en-US" sz="2800" u="sng" dirty="0">
                <a:solidFill>
                  <a:schemeClr val="tx1">
                    <a:alpha val="80000"/>
                  </a:schemeClr>
                </a:solidFill>
              </a:rPr>
              <a:t>unwelcome sexual conduct</a:t>
            </a:r>
            <a:r>
              <a:rPr lang="en-US" sz="2800" dirty="0">
                <a:solidFill>
                  <a:schemeClr val="tx1">
                    <a:alpha val="80000"/>
                  </a:schemeClr>
                </a:solidFill>
              </a:rPr>
              <a:t>” (i.e. Respondent’s sexual conduct was not welcome by the Complainant);</a:t>
            </a:r>
          </a:p>
          <a:p>
            <a:pPr marL="0" indent="0">
              <a:buNone/>
            </a:pPr>
            <a:r>
              <a:rPr lang="en-US" sz="2800" dirty="0">
                <a:solidFill>
                  <a:schemeClr val="tx1">
                    <a:alpha val="80000"/>
                  </a:schemeClr>
                </a:solidFill>
              </a:rPr>
              <a:t>AND</a:t>
            </a:r>
          </a:p>
          <a:p>
            <a:pPr marL="0" indent="0">
              <a:buNone/>
            </a:pPr>
            <a:r>
              <a:rPr lang="en-US" sz="2800" dirty="0">
                <a:solidFill>
                  <a:schemeClr val="tx1">
                    <a:alpha val="80000"/>
                  </a:schemeClr>
                </a:solidFill>
              </a:rPr>
              <a:t>2) Was so severe, pervasive AND objectively offensive that it </a:t>
            </a:r>
            <a:r>
              <a:rPr lang="en-US" sz="2800" u="sng" dirty="0">
                <a:solidFill>
                  <a:schemeClr val="tx1">
                    <a:alpha val="80000"/>
                  </a:schemeClr>
                </a:solidFill>
              </a:rPr>
              <a:t>effectively denied Complainant (Student or co-employee) equal access to the District’s education program or activity (including employment).</a:t>
            </a:r>
            <a:endParaRPr lang="en-US" sz="2800" dirty="0">
              <a:solidFill>
                <a:schemeClr val="tx1">
                  <a:alpha val="80000"/>
                </a:schemeClr>
              </a:solidFill>
            </a:endParaRPr>
          </a:p>
          <a:p>
            <a:pPr marL="0" indent="0">
              <a:buNone/>
            </a:pPr>
            <a:r>
              <a:rPr lang="en-US" sz="2800" i="1" dirty="0">
                <a:solidFill>
                  <a:schemeClr val="tx1">
                    <a:alpha val="80000"/>
                  </a:schemeClr>
                </a:solidFill>
              </a:rPr>
              <a:t>SOURCE: 2020 TITLE IX POLICY II.N.2.</a:t>
            </a:r>
          </a:p>
          <a:p>
            <a:pPr marL="0" indent="0">
              <a:buNone/>
            </a:pPr>
            <a:endParaRPr lang="en-US" dirty="0">
              <a:solidFill>
                <a:schemeClr val="tx1">
                  <a:alpha val="80000"/>
                </a:schemeClr>
              </a:solidFill>
            </a:endParaRPr>
          </a:p>
        </p:txBody>
      </p:sp>
    </p:spTree>
    <p:extLst>
      <p:ext uri="{BB962C8B-B14F-4D97-AF65-F5344CB8AC3E}">
        <p14:creationId xmlns:p14="http://schemas.microsoft.com/office/powerpoint/2010/main" val="4069816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92E02-0A80-8B98-6587-6FFDC47D1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4DF763-6E46-6FCA-EBCC-937AB31D6573}"/>
              </a:ext>
            </a:extLst>
          </p:cNvPr>
          <p:cNvSpPr>
            <a:spLocks noGrp="1"/>
          </p:cNvSpPr>
          <p:nvPr>
            <p:ph type="title"/>
          </p:nvPr>
        </p:nvSpPr>
        <p:spPr>
          <a:xfrm>
            <a:off x="803775" y="581705"/>
            <a:ext cx="10550025" cy="677079"/>
          </a:xfrm>
        </p:spPr>
        <p:txBody>
          <a:bodyPr anchor="b">
            <a:normAutofit/>
          </a:bodyPr>
          <a:lstStyle/>
          <a:p>
            <a:pPr algn="ctr"/>
            <a:r>
              <a:rPr lang="en-US" sz="3900" i="1" dirty="0"/>
              <a:t>STEP TWO: </a:t>
            </a:r>
            <a:r>
              <a:rPr lang="en-US" sz="3900" b="1" i="1" dirty="0"/>
              <a:t>SEXUAL ASSAULT SEXUAL HARASSMENT</a:t>
            </a:r>
          </a:p>
        </p:txBody>
      </p:sp>
      <p:sp>
        <p:nvSpPr>
          <p:cNvPr id="4" name="Footer Placeholder 3">
            <a:extLst>
              <a:ext uri="{FF2B5EF4-FFF2-40B4-BE49-F238E27FC236}">
                <a16:creationId xmlns:a16="http://schemas.microsoft.com/office/drawing/2014/main" id="{A35F1F3A-CF5B-11F1-230A-7E0C25F0F8D3}"/>
              </a:ext>
            </a:extLst>
          </p:cNvPr>
          <p:cNvSpPr>
            <a:spLocks noGrp="1"/>
          </p:cNvSpPr>
          <p:nvPr>
            <p:ph type="ftr" sz="quarter" idx="11"/>
          </p:nvPr>
        </p:nvSpPr>
        <p:spPr>
          <a:xfrm>
            <a:off x="7962190" y="623907"/>
            <a:ext cx="4114800" cy="365125"/>
          </a:xfrm>
        </p:spPr>
        <p:txBody>
          <a:bodyPr>
            <a:normAutofit/>
          </a:bodyPr>
          <a:lstStyle/>
          <a:p>
            <a:pPr>
              <a:lnSpc>
                <a:spcPct val="90000"/>
              </a:lnSpc>
              <a:spcAft>
                <a:spcPts val="600"/>
              </a:spcAft>
            </a:pPr>
            <a:r>
              <a:rPr lang="en-US" sz="600" dirty="0">
                <a:solidFill>
                  <a:schemeClr val="tx1">
                    <a:alpha val="60000"/>
                  </a:schemeClr>
                </a:solidFill>
              </a:rPr>
              <a:t>For instructional purposes only. Shall not constitute legal advice. Work Product of Atty. H. Lynn. Updated 11-12-24</a:t>
            </a:r>
          </a:p>
        </p:txBody>
      </p:sp>
      <p:sp>
        <p:nvSpPr>
          <p:cNvPr id="3" name="Content Placeholder 2">
            <a:extLst>
              <a:ext uri="{FF2B5EF4-FFF2-40B4-BE49-F238E27FC236}">
                <a16:creationId xmlns:a16="http://schemas.microsoft.com/office/drawing/2014/main" id="{7393E7D8-74FE-7ED3-386D-447715C8F5DD}"/>
              </a:ext>
            </a:extLst>
          </p:cNvPr>
          <p:cNvSpPr>
            <a:spLocks noGrp="1"/>
          </p:cNvSpPr>
          <p:nvPr>
            <p:ph idx="1"/>
          </p:nvPr>
        </p:nvSpPr>
        <p:spPr>
          <a:xfrm>
            <a:off x="803775" y="1484416"/>
            <a:ext cx="10550025" cy="4791879"/>
          </a:xfrm>
        </p:spPr>
        <p:txBody>
          <a:bodyPr anchor="t">
            <a:normAutofit fontScale="92500" lnSpcReduction="20000"/>
          </a:bodyPr>
          <a:lstStyle/>
          <a:p>
            <a:pPr marL="0" indent="0">
              <a:buNone/>
            </a:pPr>
            <a:r>
              <a:rPr lang="en-US" dirty="0">
                <a:solidFill>
                  <a:schemeClr val="tx1">
                    <a:alpha val="80000"/>
                  </a:schemeClr>
                </a:solidFill>
              </a:rPr>
              <a:t>If the category of prohibited conduct under consideration is ALLEGED SEXUAL ASSAULT SEXUAL HARASSMENT, you must weigh evidence related to and announce determinations reached on all of the following as to whether or not RESPONDENT engaged in…</a:t>
            </a:r>
          </a:p>
          <a:p>
            <a:r>
              <a:rPr lang="en-US" sz="2800" i="1" dirty="0">
                <a:solidFill>
                  <a:schemeClr val="tx1">
                    <a:alpha val="80000"/>
                  </a:schemeClr>
                </a:solidFill>
              </a:rPr>
              <a:t>Any sexual act(s) directed at COMPLAINANT; and</a:t>
            </a:r>
          </a:p>
          <a:p>
            <a:r>
              <a:rPr lang="en-US" i="1" dirty="0">
                <a:solidFill>
                  <a:schemeClr val="tx1">
                    <a:alpha val="80000"/>
                  </a:schemeClr>
                </a:solidFill>
              </a:rPr>
              <a:t>Any sexual act(s) directed at COMPLAINANT were </a:t>
            </a:r>
            <a:r>
              <a:rPr lang="en-US" sz="2800" i="1" dirty="0">
                <a:solidFill>
                  <a:schemeClr val="tx1">
                    <a:alpha val="80000"/>
                  </a:schemeClr>
                </a:solidFill>
              </a:rPr>
              <a:t>without COMPLIANANT’s consent (this includes instances where the COMPLAINANT is unable to lawfully give consent because of age or cognitive ability). </a:t>
            </a:r>
          </a:p>
          <a:p>
            <a:pPr marL="0" indent="0">
              <a:buNone/>
            </a:pPr>
            <a:r>
              <a:rPr lang="en-US" sz="2800" b="1" i="1" dirty="0">
                <a:solidFill>
                  <a:schemeClr val="tx1">
                    <a:alpha val="80000"/>
                  </a:schemeClr>
                </a:solidFill>
              </a:rPr>
              <a:t>Consent to a sexual act exists </a:t>
            </a:r>
            <a:r>
              <a:rPr lang="en-US" sz="2800" i="1" dirty="0">
                <a:solidFill>
                  <a:schemeClr val="tx1">
                    <a:alpha val="80000"/>
                  </a:schemeClr>
                </a:solidFill>
              </a:rPr>
              <a:t>where words, actions or other non-verbal conduct objectively communicates a desire to participate in the sexual act(s). </a:t>
            </a:r>
          </a:p>
          <a:p>
            <a:pPr lvl="1"/>
            <a:r>
              <a:rPr lang="en-US" dirty="0">
                <a:solidFill>
                  <a:schemeClr val="tx1">
                    <a:alpha val="80000"/>
                  </a:schemeClr>
                </a:solidFill>
              </a:rPr>
              <a:t>Consent to some sexual act(s) by COMPLAINANT does not indicate consent to all sexual acts.</a:t>
            </a:r>
          </a:p>
          <a:p>
            <a:pPr lvl="1"/>
            <a:r>
              <a:rPr lang="en-US" dirty="0">
                <a:solidFill>
                  <a:schemeClr val="tx1">
                    <a:alpha val="80000"/>
                  </a:schemeClr>
                </a:solidFill>
              </a:rPr>
              <a:t>Consent may be withdrawn at ANY time by objectively communicating through words, actions or other non-verbal conduct.  </a:t>
            </a:r>
          </a:p>
          <a:p>
            <a:pPr marL="0" indent="0">
              <a:buNone/>
            </a:pPr>
            <a:r>
              <a:rPr lang="en-US" sz="2800" i="1" dirty="0">
                <a:solidFill>
                  <a:schemeClr val="tx1">
                    <a:alpha val="80000"/>
                  </a:schemeClr>
                </a:solidFill>
              </a:rPr>
              <a:t>SOURCE: 2020 TITLE IX POLICY II.N.3.a.</a:t>
            </a:r>
          </a:p>
          <a:p>
            <a:pPr marL="0" indent="0">
              <a:buNone/>
            </a:pPr>
            <a:endParaRPr lang="en-US" dirty="0">
              <a:solidFill>
                <a:schemeClr val="tx1">
                  <a:alpha val="80000"/>
                </a:schemeClr>
              </a:solidFill>
            </a:endParaRPr>
          </a:p>
        </p:txBody>
      </p:sp>
    </p:spTree>
    <p:extLst>
      <p:ext uri="{BB962C8B-B14F-4D97-AF65-F5344CB8AC3E}">
        <p14:creationId xmlns:p14="http://schemas.microsoft.com/office/powerpoint/2010/main" val="172173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7076D7-3753-E3A3-A3CE-F45C5833E2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E50C4C-6687-31B3-AF56-1AA98C5A8A1C}"/>
              </a:ext>
            </a:extLst>
          </p:cNvPr>
          <p:cNvSpPr>
            <a:spLocks noGrp="1"/>
          </p:cNvSpPr>
          <p:nvPr>
            <p:ph type="title"/>
          </p:nvPr>
        </p:nvSpPr>
        <p:spPr>
          <a:xfrm>
            <a:off x="803775" y="581705"/>
            <a:ext cx="10550025" cy="1068965"/>
          </a:xfrm>
        </p:spPr>
        <p:txBody>
          <a:bodyPr anchor="b">
            <a:normAutofit/>
          </a:bodyPr>
          <a:lstStyle/>
          <a:p>
            <a:pPr algn="ctr"/>
            <a:r>
              <a:rPr lang="en-US" sz="3900" i="1" dirty="0"/>
              <a:t>STEP TWO: </a:t>
            </a:r>
            <a:r>
              <a:rPr lang="en-US" sz="3900" b="1" i="1" dirty="0"/>
              <a:t>DATING VIOLENCE SEXUAL HARASSMENT</a:t>
            </a:r>
          </a:p>
        </p:txBody>
      </p:sp>
      <p:sp>
        <p:nvSpPr>
          <p:cNvPr id="4" name="Footer Placeholder 3">
            <a:extLst>
              <a:ext uri="{FF2B5EF4-FFF2-40B4-BE49-F238E27FC236}">
                <a16:creationId xmlns:a16="http://schemas.microsoft.com/office/drawing/2014/main" id="{84C7587E-79E1-55D9-9F0C-DFAD1F862A15}"/>
              </a:ext>
            </a:extLst>
          </p:cNvPr>
          <p:cNvSpPr>
            <a:spLocks noGrp="1"/>
          </p:cNvSpPr>
          <p:nvPr>
            <p:ph type="ftr" sz="quarter" idx="11"/>
          </p:nvPr>
        </p:nvSpPr>
        <p:spPr>
          <a:xfrm>
            <a:off x="7962190" y="623907"/>
            <a:ext cx="4114800" cy="365125"/>
          </a:xfrm>
        </p:spPr>
        <p:txBody>
          <a:bodyPr>
            <a:normAutofit/>
          </a:bodyPr>
          <a:lstStyle/>
          <a:p>
            <a:pPr>
              <a:lnSpc>
                <a:spcPct val="90000"/>
              </a:lnSpc>
              <a:spcAft>
                <a:spcPts val="600"/>
              </a:spcAft>
            </a:pPr>
            <a:r>
              <a:rPr lang="en-US" sz="600" dirty="0">
                <a:solidFill>
                  <a:schemeClr val="tx1">
                    <a:alpha val="60000"/>
                  </a:schemeClr>
                </a:solidFill>
              </a:rPr>
              <a:t>For instructional purposes only. Shall not constitute legal advice. Work Product of Atty. H. Lynn. Updated 11-12-24</a:t>
            </a:r>
          </a:p>
        </p:txBody>
      </p:sp>
      <p:sp>
        <p:nvSpPr>
          <p:cNvPr id="3" name="Content Placeholder 2">
            <a:extLst>
              <a:ext uri="{FF2B5EF4-FFF2-40B4-BE49-F238E27FC236}">
                <a16:creationId xmlns:a16="http://schemas.microsoft.com/office/drawing/2014/main" id="{40FFD7D1-FF8E-7C36-1902-C0525A0460A7}"/>
              </a:ext>
            </a:extLst>
          </p:cNvPr>
          <p:cNvSpPr>
            <a:spLocks noGrp="1"/>
          </p:cNvSpPr>
          <p:nvPr>
            <p:ph idx="1"/>
          </p:nvPr>
        </p:nvSpPr>
        <p:spPr>
          <a:xfrm>
            <a:off x="803775" y="1900052"/>
            <a:ext cx="10550025" cy="4376243"/>
          </a:xfrm>
        </p:spPr>
        <p:txBody>
          <a:bodyPr anchor="t">
            <a:normAutofit fontScale="92500" lnSpcReduction="20000"/>
          </a:bodyPr>
          <a:lstStyle/>
          <a:p>
            <a:pPr marL="0" indent="0">
              <a:buNone/>
            </a:pPr>
            <a:r>
              <a:rPr lang="en-US" dirty="0">
                <a:solidFill>
                  <a:schemeClr val="tx1">
                    <a:alpha val="80000"/>
                  </a:schemeClr>
                </a:solidFill>
              </a:rPr>
              <a:t>If the category of prohibited conduct under consideration is ALLEGED DATING VIOLENCE SEXUAL HARASSMENT, you must weigh evidence related to and announce determinations reached on all of the following as to whether or not RESPONDENT-</a:t>
            </a:r>
          </a:p>
          <a:p>
            <a:pPr marL="0" indent="0">
              <a:buNone/>
            </a:pPr>
            <a:r>
              <a:rPr lang="en-US" dirty="0">
                <a:solidFill>
                  <a:schemeClr val="tx1">
                    <a:alpha val="80000"/>
                  </a:schemeClr>
                </a:solidFill>
              </a:rPr>
              <a:t>	</a:t>
            </a:r>
            <a:endParaRPr lang="en-US" sz="2800" dirty="0">
              <a:solidFill>
                <a:schemeClr val="tx1">
                  <a:alpha val="80000"/>
                </a:schemeClr>
              </a:solidFill>
            </a:endParaRPr>
          </a:p>
          <a:p>
            <a:r>
              <a:rPr lang="en-US" dirty="0">
                <a:solidFill>
                  <a:schemeClr val="tx1">
                    <a:alpha val="80000"/>
                  </a:schemeClr>
                </a:solidFill>
              </a:rPr>
              <a:t>Engaged in</a:t>
            </a:r>
            <a:r>
              <a:rPr lang="en-US" b="1" dirty="0">
                <a:solidFill>
                  <a:schemeClr val="tx1">
                    <a:alpha val="80000"/>
                  </a:schemeClr>
                </a:solidFill>
              </a:rPr>
              <a:t> </a:t>
            </a:r>
            <a:r>
              <a:rPr lang="en-US" dirty="0">
                <a:solidFill>
                  <a:schemeClr val="tx1">
                    <a:alpha val="80000"/>
                  </a:schemeClr>
                </a:solidFill>
              </a:rPr>
              <a:t>v</a:t>
            </a:r>
            <a:r>
              <a:rPr lang="en-US" sz="2800" dirty="0">
                <a:solidFill>
                  <a:schemeClr val="tx1">
                    <a:alpha val="80000"/>
                  </a:schemeClr>
                </a:solidFill>
              </a:rPr>
              <a:t>iolence towards the COMPLAINANT; and</a:t>
            </a:r>
          </a:p>
          <a:p>
            <a:r>
              <a:rPr lang="en-US" dirty="0">
                <a:solidFill>
                  <a:schemeClr val="tx1">
                    <a:alpha val="80000"/>
                  </a:schemeClr>
                </a:solidFill>
              </a:rPr>
              <a:t>C</a:t>
            </a:r>
            <a:r>
              <a:rPr lang="en-US" sz="2800" dirty="0">
                <a:solidFill>
                  <a:schemeClr val="tx1">
                    <a:alpha val="80000"/>
                  </a:schemeClr>
                </a:solidFill>
              </a:rPr>
              <a:t>urrently is or has been in a social relationship of a romantic or intimate nature with the COMPLAINANT. The existence of the relationship (between RESPONDENT and COMPLAINANT) shall be considered with reference to the length of the relationship, the type of relationship and the frequency of the interactions between persons involved in the relationship. </a:t>
            </a:r>
          </a:p>
          <a:p>
            <a:pPr marL="0" indent="0">
              <a:buNone/>
            </a:pPr>
            <a:r>
              <a:rPr lang="en-US" sz="2800" i="1" dirty="0">
                <a:solidFill>
                  <a:schemeClr val="tx1">
                    <a:alpha val="80000"/>
                  </a:schemeClr>
                </a:solidFill>
              </a:rPr>
              <a:t>SOURCE: 2020 TITLE IX POLICY II. </a:t>
            </a:r>
            <a:r>
              <a:rPr lang="en-US" i="1" dirty="0">
                <a:solidFill>
                  <a:schemeClr val="tx1">
                    <a:alpha val="80000"/>
                  </a:schemeClr>
                </a:solidFill>
              </a:rPr>
              <a:t>N.3.b.</a:t>
            </a:r>
            <a:r>
              <a:rPr lang="en-US" sz="2800" dirty="0">
                <a:solidFill>
                  <a:schemeClr val="tx1">
                    <a:alpha val="80000"/>
                  </a:schemeClr>
                </a:solidFill>
              </a:rPr>
              <a:t> </a:t>
            </a:r>
            <a:endParaRPr lang="en-US" sz="2800" b="1" dirty="0">
              <a:solidFill>
                <a:schemeClr val="tx1">
                  <a:alpha val="80000"/>
                </a:schemeClr>
              </a:solidFill>
            </a:endParaRPr>
          </a:p>
          <a:p>
            <a:pPr marL="0" indent="0">
              <a:buNone/>
            </a:pPr>
            <a:endParaRPr lang="en-US" dirty="0">
              <a:solidFill>
                <a:schemeClr val="tx1">
                  <a:alpha val="80000"/>
                </a:schemeClr>
              </a:solidFill>
            </a:endParaRPr>
          </a:p>
        </p:txBody>
      </p:sp>
    </p:spTree>
    <p:extLst>
      <p:ext uri="{BB962C8B-B14F-4D97-AF65-F5344CB8AC3E}">
        <p14:creationId xmlns:p14="http://schemas.microsoft.com/office/powerpoint/2010/main" val="73486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4AC08-300A-21F1-FDDE-38A62FF046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E29699-20FE-D5FE-F94D-A6F96E86EC41}"/>
              </a:ext>
            </a:extLst>
          </p:cNvPr>
          <p:cNvSpPr>
            <a:spLocks noGrp="1"/>
          </p:cNvSpPr>
          <p:nvPr>
            <p:ph type="title"/>
          </p:nvPr>
        </p:nvSpPr>
        <p:spPr>
          <a:xfrm>
            <a:off x="803775" y="581705"/>
            <a:ext cx="10550025" cy="1068965"/>
          </a:xfrm>
        </p:spPr>
        <p:txBody>
          <a:bodyPr anchor="b">
            <a:normAutofit fontScale="90000"/>
          </a:bodyPr>
          <a:lstStyle/>
          <a:p>
            <a:pPr algn="ctr"/>
            <a:r>
              <a:rPr lang="en-US" sz="3900" i="1" dirty="0"/>
              <a:t>STEP TWO: </a:t>
            </a:r>
            <a:r>
              <a:rPr lang="en-US" sz="3900" b="1" i="1" dirty="0"/>
              <a:t>DOMESTIC VIOLENCE SEXUAL HARASSMENT</a:t>
            </a:r>
          </a:p>
        </p:txBody>
      </p:sp>
      <p:sp>
        <p:nvSpPr>
          <p:cNvPr id="4" name="Footer Placeholder 3">
            <a:extLst>
              <a:ext uri="{FF2B5EF4-FFF2-40B4-BE49-F238E27FC236}">
                <a16:creationId xmlns:a16="http://schemas.microsoft.com/office/drawing/2014/main" id="{C33256C6-615A-B12B-1CD6-C0ECF76E9B7D}"/>
              </a:ext>
            </a:extLst>
          </p:cNvPr>
          <p:cNvSpPr>
            <a:spLocks noGrp="1"/>
          </p:cNvSpPr>
          <p:nvPr>
            <p:ph type="ftr" sz="quarter" idx="11"/>
          </p:nvPr>
        </p:nvSpPr>
        <p:spPr>
          <a:xfrm>
            <a:off x="7962190" y="623907"/>
            <a:ext cx="4114800" cy="365125"/>
          </a:xfrm>
        </p:spPr>
        <p:txBody>
          <a:bodyPr>
            <a:normAutofit/>
          </a:bodyPr>
          <a:lstStyle/>
          <a:p>
            <a:pPr>
              <a:lnSpc>
                <a:spcPct val="90000"/>
              </a:lnSpc>
              <a:spcAft>
                <a:spcPts val="600"/>
              </a:spcAft>
            </a:pPr>
            <a:r>
              <a:rPr lang="en-US" sz="600" dirty="0">
                <a:solidFill>
                  <a:schemeClr val="tx1">
                    <a:alpha val="60000"/>
                  </a:schemeClr>
                </a:solidFill>
              </a:rPr>
              <a:t>For instructional purposes only. Shall not constitute legal advice. Work Product of Atty. H. Lynn. Updated 11-12-24</a:t>
            </a:r>
          </a:p>
        </p:txBody>
      </p:sp>
      <p:sp>
        <p:nvSpPr>
          <p:cNvPr id="3" name="Content Placeholder 2">
            <a:extLst>
              <a:ext uri="{FF2B5EF4-FFF2-40B4-BE49-F238E27FC236}">
                <a16:creationId xmlns:a16="http://schemas.microsoft.com/office/drawing/2014/main" id="{B250AE73-41FC-8684-36DB-F200E0C8CB23}"/>
              </a:ext>
            </a:extLst>
          </p:cNvPr>
          <p:cNvSpPr>
            <a:spLocks noGrp="1"/>
          </p:cNvSpPr>
          <p:nvPr>
            <p:ph idx="1"/>
          </p:nvPr>
        </p:nvSpPr>
        <p:spPr>
          <a:xfrm>
            <a:off x="803775" y="1900052"/>
            <a:ext cx="10550025" cy="4376243"/>
          </a:xfrm>
        </p:spPr>
        <p:txBody>
          <a:bodyPr anchor="t">
            <a:normAutofit lnSpcReduction="10000"/>
          </a:bodyPr>
          <a:lstStyle/>
          <a:p>
            <a:pPr marL="0" indent="0">
              <a:buNone/>
            </a:pPr>
            <a:r>
              <a:rPr lang="en-US" dirty="0">
                <a:solidFill>
                  <a:schemeClr val="tx1">
                    <a:alpha val="80000"/>
                  </a:schemeClr>
                </a:solidFill>
              </a:rPr>
              <a:t>If the category of prohibited conduct under consideration is ALLEGED DOMESTIC VIOLENCE SEXUAL HARASSMENT, you must weigh evidence related to and announce determinations reached on all of the following as to whether or not RESPONDENT -</a:t>
            </a:r>
          </a:p>
          <a:p>
            <a:r>
              <a:rPr lang="en-US" sz="2800" dirty="0">
                <a:solidFill>
                  <a:schemeClr val="tx1">
                    <a:alpha val="80000"/>
                  </a:schemeClr>
                </a:solidFill>
              </a:rPr>
              <a:t>Engaged in felony or misdemeanor crimes of violence; and</a:t>
            </a:r>
          </a:p>
          <a:p>
            <a:r>
              <a:rPr lang="en-US" dirty="0">
                <a:solidFill>
                  <a:schemeClr val="tx1">
                    <a:alpha val="80000"/>
                  </a:schemeClr>
                </a:solidFill>
              </a:rPr>
              <a:t>Is </a:t>
            </a:r>
            <a:r>
              <a:rPr lang="en-US" sz="2800" dirty="0">
                <a:solidFill>
                  <a:schemeClr val="tx1">
                    <a:alpha val="80000"/>
                  </a:schemeClr>
                </a:solidFill>
              </a:rPr>
              <a:t>a current or former spouse or intimate partner of the COMPLAINANT; and/or shares a child with the COMPLAINANT; and/or is cohabitating with or has cohabited with the COMPLAINANT as a spouse or intimate partner or any other persons protected under 15 V.S.A. Section 1101 from domestic abuse.</a:t>
            </a:r>
          </a:p>
          <a:p>
            <a:pPr marL="0" indent="0">
              <a:buNone/>
            </a:pPr>
            <a:r>
              <a:rPr lang="en-US" sz="2800" i="1" dirty="0">
                <a:solidFill>
                  <a:schemeClr val="tx1">
                    <a:alpha val="80000"/>
                  </a:schemeClr>
                </a:solidFill>
              </a:rPr>
              <a:t>SOURCE: 2020 TITLE IX POLICY II.N.3.c.</a:t>
            </a:r>
            <a:endParaRPr lang="en-US" dirty="0">
              <a:solidFill>
                <a:schemeClr val="tx1">
                  <a:alpha val="80000"/>
                </a:schemeClr>
              </a:solidFill>
            </a:endParaRPr>
          </a:p>
        </p:txBody>
      </p:sp>
    </p:spTree>
    <p:extLst>
      <p:ext uri="{BB962C8B-B14F-4D97-AF65-F5344CB8AC3E}">
        <p14:creationId xmlns:p14="http://schemas.microsoft.com/office/powerpoint/2010/main" val="160618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5B0A12-F8E4-B219-D408-C8FA93E9FE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1803C3-1BC9-F94C-FF09-804266C5BFE8}"/>
              </a:ext>
            </a:extLst>
          </p:cNvPr>
          <p:cNvSpPr>
            <a:spLocks noGrp="1"/>
          </p:cNvSpPr>
          <p:nvPr>
            <p:ph type="title"/>
          </p:nvPr>
        </p:nvSpPr>
        <p:spPr>
          <a:xfrm>
            <a:off x="803775" y="581705"/>
            <a:ext cx="10550025" cy="1068965"/>
          </a:xfrm>
        </p:spPr>
        <p:txBody>
          <a:bodyPr anchor="b">
            <a:normAutofit/>
          </a:bodyPr>
          <a:lstStyle/>
          <a:p>
            <a:pPr algn="ctr"/>
            <a:r>
              <a:rPr lang="en-US" sz="3900" i="1" dirty="0"/>
              <a:t>STEP TWO: STALKING </a:t>
            </a:r>
            <a:r>
              <a:rPr lang="en-US" sz="3900" b="1" i="1" dirty="0"/>
              <a:t>SEXUAL HARASSMENT</a:t>
            </a:r>
          </a:p>
        </p:txBody>
      </p:sp>
      <p:sp>
        <p:nvSpPr>
          <p:cNvPr id="4" name="Footer Placeholder 3">
            <a:extLst>
              <a:ext uri="{FF2B5EF4-FFF2-40B4-BE49-F238E27FC236}">
                <a16:creationId xmlns:a16="http://schemas.microsoft.com/office/drawing/2014/main" id="{932DAB22-CD2B-5499-B563-27265C32D149}"/>
              </a:ext>
            </a:extLst>
          </p:cNvPr>
          <p:cNvSpPr>
            <a:spLocks noGrp="1"/>
          </p:cNvSpPr>
          <p:nvPr>
            <p:ph type="ftr" sz="quarter" idx="11"/>
          </p:nvPr>
        </p:nvSpPr>
        <p:spPr>
          <a:xfrm>
            <a:off x="7962190" y="623907"/>
            <a:ext cx="4114800" cy="365125"/>
          </a:xfrm>
        </p:spPr>
        <p:txBody>
          <a:bodyPr>
            <a:normAutofit/>
          </a:bodyPr>
          <a:lstStyle/>
          <a:p>
            <a:pPr>
              <a:lnSpc>
                <a:spcPct val="90000"/>
              </a:lnSpc>
              <a:spcAft>
                <a:spcPts val="600"/>
              </a:spcAft>
            </a:pPr>
            <a:r>
              <a:rPr lang="en-US" sz="600" dirty="0">
                <a:solidFill>
                  <a:schemeClr val="tx1">
                    <a:alpha val="60000"/>
                  </a:schemeClr>
                </a:solidFill>
              </a:rPr>
              <a:t>For instructional purposes only. Shall not constitute legal advice. Work Product of Atty. H. Lynn. Updated 11-12-24</a:t>
            </a:r>
          </a:p>
        </p:txBody>
      </p:sp>
      <p:sp>
        <p:nvSpPr>
          <p:cNvPr id="3" name="Content Placeholder 2">
            <a:extLst>
              <a:ext uri="{FF2B5EF4-FFF2-40B4-BE49-F238E27FC236}">
                <a16:creationId xmlns:a16="http://schemas.microsoft.com/office/drawing/2014/main" id="{F1AAAEA1-412B-EFA3-CFE7-6C60C3C7A76C}"/>
              </a:ext>
            </a:extLst>
          </p:cNvPr>
          <p:cNvSpPr>
            <a:spLocks noGrp="1"/>
          </p:cNvSpPr>
          <p:nvPr>
            <p:ph idx="1"/>
          </p:nvPr>
        </p:nvSpPr>
        <p:spPr>
          <a:xfrm>
            <a:off x="803775" y="1900052"/>
            <a:ext cx="10550025" cy="4376243"/>
          </a:xfrm>
        </p:spPr>
        <p:txBody>
          <a:bodyPr anchor="t">
            <a:normAutofit lnSpcReduction="10000"/>
          </a:bodyPr>
          <a:lstStyle/>
          <a:p>
            <a:pPr marL="0" indent="0">
              <a:buNone/>
            </a:pPr>
            <a:r>
              <a:rPr lang="en-US" dirty="0">
                <a:solidFill>
                  <a:schemeClr val="tx1">
                    <a:alpha val="80000"/>
                  </a:schemeClr>
                </a:solidFill>
              </a:rPr>
              <a:t>If the category of prohibited conduct under consideration is ALLEGED STALKING SEXUAL HARASSMENT, you must weigh evidence related to and announce determinations reached on all of the following as to whether or not RESPONDENT engaged in -</a:t>
            </a:r>
          </a:p>
          <a:p>
            <a:r>
              <a:rPr lang="en-US" sz="3200" dirty="0">
                <a:solidFill>
                  <a:schemeClr val="tx1">
                    <a:alpha val="80000"/>
                  </a:schemeClr>
                </a:solidFill>
              </a:rPr>
              <a:t>A course of conduct directed at COMPLAINANT that would either cause a reasonable person to: </a:t>
            </a:r>
          </a:p>
          <a:p>
            <a:pPr marL="914400" lvl="1" indent="-457200">
              <a:buAutoNum type="arabicParenBoth"/>
            </a:pPr>
            <a:r>
              <a:rPr lang="en-US" sz="3200" dirty="0">
                <a:solidFill>
                  <a:schemeClr val="tx1">
                    <a:alpha val="80000"/>
                  </a:schemeClr>
                </a:solidFill>
              </a:rPr>
              <a:t> fear for their safety; AND/OR </a:t>
            </a:r>
          </a:p>
          <a:p>
            <a:pPr marL="914400" lvl="1" indent="-457200">
              <a:buAutoNum type="arabicParenBoth"/>
            </a:pPr>
            <a:r>
              <a:rPr lang="en-US" sz="3200" dirty="0">
                <a:solidFill>
                  <a:schemeClr val="tx1">
                    <a:alpha val="80000"/>
                  </a:schemeClr>
                </a:solidFill>
              </a:rPr>
              <a:t> fear for the safety of others; AND/OR</a:t>
            </a:r>
          </a:p>
          <a:p>
            <a:pPr marL="914400" lvl="1" indent="-457200">
              <a:buAutoNum type="arabicParenBoth"/>
            </a:pPr>
            <a:r>
              <a:rPr lang="en-US" sz="3200" dirty="0">
                <a:solidFill>
                  <a:schemeClr val="tx1">
                    <a:alpha val="80000"/>
                  </a:schemeClr>
                </a:solidFill>
              </a:rPr>
              <a:t> suffer substantial emotional distress.</a:t>
            </a:r>
          </a:p>
          <a:p>
            <a:pPr marL="0" indent="0">
              <a:buNone/>
            </a:pPr>
            <a:r>
              <a:rPr lang="en-US" sz="2800" i="1" dirty="0">
                <a:solidFill>
                  <a:schemeClr val="tx1">
                    <a:alpha val="80000"/>
                  </a:schemeClr>
                </a:solidFill>
              </a:rPr>
              <a:t>SOURCE: 2020 TITLE IX POLICY II.N.3.d.</a:t>
            </a:r>
            <a:endParaRPr lang="en-US" dirty="0">
              <a:solidFill>
                <a:schemeClr val="tx1">
                  <a:alpha val="80000"/>
                </a:schemeClr>
              </a:solidFill>
            </a:endParaRPr>
          </a:p>
        </p:txBody>
      </p:sp>
    </p:spTree>
    <p:extLst>
      <p:ext uri="{BB962C8B-B14F-4D97-AF65-F5344CB8AC3E}">
        <p14:creationId xmlns:p14="http://schemas.microsoft.com/office/powerpoint/2010/main" val="25108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19300" y="538956"/>
            <a:ext cx="8985250" cy="1118394"/>
          </a:xfrm>
        </p:spPr>
        <p:txBody>
          <a:bodyPr anchor="t">
            <a:normAutofit/>
          </a:bodyPr>
          <a:lstStyle/>
          <a:p>
            <a:r>
              <a:rPr lang="en-US" sz="4000"/>
              <a:t>INSTRUCTIONS FOR USE:</a:t>
            </a:r>
          </a:p>
        </p:txBody>
      </p:sp>
      <p:sp>
        <p:nvSpPr>
          <p:cNvPr id="4" name="Footer Placeholder 3"/>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900"/>
              <a:t>For instructional purposes only. Shall not constitute legal advice. Work Product of Atty. H. Lynn. Updated JAN 2025</a:t>
            </a:r>
          </a:p>
        </p:txBody>
      </p:sp>
      <p:graphicFrame>
        <p:nvGraphicFramePr>
          <p:cNvPr id="7" name="Text Placeholder 2">
            <a:extLst>
              <a:ext uri="{FF2B5EF4-FFF2-40B4-BE49-F238E27FC236}">
                <a16:creationId xmlns:a16="http://schemas.microsoft.com/office/drawing/2014/main" id="{ACBA8FCC-BF7B-6390-452D-F419699B6C96}"/>
              </a:ext>
            </a:extLst>
          </p:cNvPr>
          <p:cNvGraphicFramePr>
            <a:graphicFrameLocks noGrp="1"/>
          </p:cNvGraphicFramePr>
          <p:nvPr>
            <p:ph idx="1"/>
            <p:extLst>
              <p:ext uri="{D42A27DB-BD31-4B8C-83A1-F6EECF244321}">
                <p14:modId xmlns:p14="http://schemas.microsoft.com/office/powerpoint/2010/main" val="2086603074"/>
              </p:ext>
            </p:extLst>
          </p:nvPr>
        </p:nvGraphicFramePr>
        <p:xfrm>
          <a:off x="1009650" y="1847849"/>
          <a:ext cx="9994900" cy="425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92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CCE41-D55B-4887-8836-76FAAC27F529}"/>
              </a:ext>
            </a:extLst>
          </p:cNvPr>
          <p:cNvSpPr>
            <a:spLocks noGrp="1"/>
          </p:cNvSpPr>
          <p:nvPr>
            <p:ph type="title"/>
          </p:nvPr>
        </p:nvSpPr>
        <p:spPr>
          <a:xfrm>
            <a:off x="640080" y="325369"/>
            <a:ext cx="4671622" cy="3433172"/>
          </a:xfrm>
        </p:spPr>
        <p:txBody>
          <a:bodyPr anchor="b">
            <a:normAutofit fontScale="90000"/>
          </a:bodyPr>
          <a:lstStyle/>
          <a:p>
            <a:r>
              <a:rPr lang="en-US" sz="5400" dirty="0"/>
              <a:t>STEP ONE:</a:t>
            </a:r>
            <a:br>
              <a:rPr lang="en-US" sz="5400" dirty="0"/>
            </a:br>
            <a:r>
              <a:rPr lang="en-US" sz="5400" dirty="0"/>
              <a:t>THRESHOLD CONSIDERATIONS</a:t>
            </a:r>
            <a:br>
              <a:rPr lang="en-US" sz="5400" dirty="0"/>
            </a:br>
            <a:endParaRPr lang="en-US" sz="5400" dirty="0"/>
          </a:p>
        </p:txBody>
      </p:sp>
      <p:sp>
        <p:nvSpPr>
          <p:cNvPr id="3" name="Content Placeholder 2">
            <a:extLst>
              <a:ext uri="{FF2B5EF4-FFF2-40B4-BE49-F238E27FC236}">
                <a16:creationId xmlns:a16="http://schemas.microsoft.com/office/drawing/2014/main" id="{8148DD0A-D8DA-4122-B189-B335932043C4}"/>
              </a:ext>
            </a:extLst>
          </p:cNvPr>
          <p:cNvSpPr>
            <a:spLocks noGrp="1"/>
          </p:cNvSpPr>
          <p:nvPr>
            <p:ph idx="1"/>
          </p:nvPr>
        </p:nvSpPr>
        <p:spPr>
          <a:xfrm>
            <a:off x="640080" y="3758541"/>
            <a:ext cx="4243589" cy="2435026"/>
          </a:xfrm>
        </p:spPr>
        <p:txBody>
          <a:bodyPr>
            <a:normAutofit/>
          </a:bodyPr>
          <a:lstStyle/>
          <a:p>
            <a:pPr marL="0" indent="0">
              <a:buNone/>
            </a:pPr>
            <a:r>
              <a:rPr lang="en-US" sz="2200" b="1" dirty="0"/>
              <a:t>EVERY TITLE IX CASE</a:t>
            </a:r>
            <a:r>
              <a:rPr lang="en-US" sz="2200" dirty="0"/>
              <a:t>:</a:t>
            </a:r>
            <a:br>
              <a:rPr lang="en-US" sz="2200" dirty="0"/>
            </a:br>
            <a:r>
              <a:rPr lang="en-US" sz="2200" dirty="0"/>
              <a:t>MUST SATISFY WITH A PREPONDERANCE OF THE EVIDENCE INDIVIDUALLY FOR EACH OF THE 5 THRESHOLD CONSIDERATIONS -</a:t>
            </a:r>
          </a:p>
        </p:txBody>
      </p:sp>
      <p:pic>
        <p:nvPicPr>
          <p:cNvPr id="19" name="Picture 18" descr="White stairs with a blue arrow drawn in the middle pointing upwards">
            <a:extLst>
              <a:ext uri="{FF2B5EF4-FFF2-40B4-BE49-F238E27FC236}">
                <a16:creationId xmlns:a16="http://schemas.microsoft.com/office/drawing/2014/main" id="{1E2A203F-D59B-59C1-4471-B8E354A2F46A}"/>
              </a:ext>
            </a:extLst>
          </p:cNvPr>
          <p:cNvPicPr>
            <a:picLocks noChangeAspect="1"/>
          </p:cNvPicPr>
          <p:nvPr/>
        </p:nvPicPr>
        <p:blipFill>
          <a:blip r:embed="rId2"/>
          <a:srcRect t="30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57320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CC015-3ECB-972E-12EF-6E3D1D473288}"/>
              </a:ext>
            </a:extLst>
          </p:cNvPr>
          <p:cNvSpPr>
            <a:spLocks noGrp="1"/>
          </p:cNvSpPr>
          <p:nvPr>
            <p:ph type="title"/>
          </p:nvPr>
        </p:nvSpPr>
        <p:spPr>
          <a:xfrm>
            <a:off x="228600" y="249382"/>
            <a:ext cx="6610189" cy="1969941"/>
          </a:xfrm>
        </p:spPr>
        <p:txBody>
          <a:bodyPr>
            <a:normAutofit/>
          </a:bodyPr>
          <a:lstStyle/>
          <a:p>
            <a:r>
              <a:rPr lang="en-US" sz="3400" dirty="0"/>
              <a:t>THRESHOLD REQUIREMENTS TO EVEN BE CONSIDERED POTENTIALLY Title IX Sexual Harassment…</a:t>
            </a:r>
          </a:p>
        </p:txBody>
      </p:sp>
      <p:sp>
        <p:nvSpPr>
          <p:cNvPr id="4" name="Footer Placeholder 3">
            <a:extLst>
              <a:ext uri="{FF2B5EF4-FFF2-40B4-BE49-F238E27FC236}">
                <a16:creationId xmlns:a16="http://schemas.microsoft.com/office/drawing/2014/main" id="{9226F2B5-C8EE-8592-6556-DBC275969EB2}"/>
              </a:ext>
            </a:extLst>
          </p:cNvPr>
          <p:cNvSpPr>
            <a:spLocks noGrp="1"/>
          </p:cNvSpPr>
          <p:nvPr>
            <p:ph type="ftr" idx="11"/>
          </p:nvPr>
        </p:nvSpPr>
        <p:spPr>
          <a:xfrm>
            <a:off x="3195473" y="6356350"/>
            <a:ext cx="3811437" cy="365125"/>
          </a:xfrm>
        </p:spPr>
        <p:txBody>
          <a:bodyPr>
            <a:normAutofit/>
          </a:bodyPr>
          <a:lstStyle/>
          <a:p>
            <a:pPr algn="l">
              <a:lnSpc>
                <a:spcPct val="90000"/>
              </a:lnSpc>
              <a:spcAft>
                <a:spcPts val="600"/>
              </a:spcAft>
            </a:pPr>
            <a:r>
              <a:rPr lang="en-US" sz="700"/>
              <a:t>TRAINING MATERIALS 9-10-24 / H. Lynn / For Educational Purposes Only Shall Not Constitute Legal Advice</a:t>
            </a:r>
          </a:p>
        </p:txBody>
      </p:sp>
      <p:pic>
        <p:nvPicPr>
          <p:cNvPr id="8" name="Picture 7">
            <a:extLst>
              <a:ext uri="{FF2B5EF4-FFF2-40B4-BE49-F238E27FC236}">
                <a16:creationId xmlns:a16="http://schemas.microsoft.com/office/drawing/2014/main" id="{DC437DC2-3912-F3B2-501E-B45F38F8118C}"/>
              </a:ext>
            </a:extLst>
          </p:cNvPr>
          <p:cNvPicPr>
            <a:picLocks noChangeAspect="1"/>
          </p:cNvPicPr>
          <p:nvPr/>
        </p:nvPicPr>
        <p:blipFill rotWithShape="1">
          <a:blip r:embed="rId2"/>
          <a:srcRect l="557" r="50849" b="-1"/>
          <a:stretch/>
        </p:blipFill>
        <p:spPr>
          <a:xfrm>
            <a:off x="7199440" y="10"/>
            <a:ext cx="4992560" cy="6857990"/>
          </a:xfrm>
          <a:prstGeom prst="rect">
            <a:avLst/>
          </a:prstGeom>
          <a:effectLst/>
        </p:spPr>
      </p:pic>
      <p:sp>
        <p:nvSpPr>
          <p:cNvPr id="5" name="Slide Number Placeholder 4">
            <a:extLst>
              <a:ext uri="{FF2B5EF4-FFF2-40B4-BE49-F238E27FC236}">
                <a16:creationId xmlns:a16="http://schemas.microsoft.com/office/drawing/2014/main" id="{F9789C3C-AA3E-EBAF-4725-F1D8BFE55FA3}"/>
              </a:ext>
            </a:extLst>
          </p:cNvPr>
          <p:cNvSpPr>
            <a:spLocks noGrp="1"/>
          </p:cNvSpPr>
          <p:nvPr>
            <p:ph type="sldNum" idx="12"/>
          </p:nvPr>
        </p:nvSpPr>
        <p:spPr>
          <a:xfrm>
            <a:off x="8610600" y="6356350"/>
            <a:ext cx="2743200" cy="365125"/>
          </a:xfrm>
        </p:spPr>
        <p:txBody>
          <a:bodyPr>
            <a:normAutofit/>
          </a:bodyPr>
          <a:lstStyle/>
          <a:p>
            <a:pPr marL="0" lvl="0" indent="0" rtl="0">
              <a:spcBef>
                <a:spcPts val="0"/>
              </a:spcBef>
              <a:spcAft>
                <a:spcPts val="600"/>
              </a:spcAft>
              <a:buNone/>
            </a:pPr>
            <a:fld id="{00000000-1234-1234-1234-123412341234}" type="slidenum">
              <a:rPr lang="en-US">
                <a:solidFill>
                  <a:srgbClr val="FFFFFF"/>
                </a:solidFill>
              </a:rPr>
              <a:pPr marL="0" lvl="0" indent="0" rtl="0">
                <a:spcBef>
                  <a:spcPts val="0"/>
                </a:spcBef>
                <a:spcAft>
                  <a:spcPts val="600"/>
                </a:spcAft>
                <a:buNone/>
              </a:pPr>
              <a:t>4</a:t>
            </a:fld>
            <a:endParaRPr lang="en-US">
              <a:solidFill>
                <a:srgbClr val="FFFFFF"/>
              </a:solidFill>
            </a:endParaRPr>
          </a:p>
        </p:txBody>
      </p:sp>
      <p:graphicFrame>
        <p:nvGraphicFramePr>
          <p:cNvPr id="7" name="Text Placeholder 2">
            <a:extLst>
              <a:ext uri="{FF2B5EF4-FFF2-40B4-BE49-F238E27FC236}">
                <a16:creationId xmlns:a16="http://schemas.microsoft.com/office/drawing/2014/main" id="{3973941F-4C9F-3109-3909-7163D3E0B5DC}"/>
              </a:ext>
            </a:extLst>
          </p:cNvPr>
          <p:cNvGraphicFramePr/>
          <p:nvPr>
            <p:extLst>
              <p:ext uri="{D42A27DB-BD31-4B8C-83A1-F6EECF244321}">
                <p14:modId xmlns:p14="http://schemas.microsoft.com/office/powerpoint/2010/main" val="4173875169"/>
              </p:ext>
            </p:extLst>
          </p:nvPr>
        </p:nvGraphicFramePr>
        <p:xfrm>
          <a:off x="836680" y="2405067"/>
          <a:ext cx="6002110" cy="3729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678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C8653FF1-9031-1A2A-70AD-02E9E0BB384A}"/>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STEP ONE: THRESHOLD QUESTION 1 (WHO?)</a:t>
            </a:r>
          </a:p>
        </p:txBody>
      </p:sp>
      <p:sp>
        <p:nvSpPr>
          <p:cNvPr id="4" name="Footer Placeholder 3">
            <a:extLst>
              <a:ext uri="{FF2B5EF4-FFF2-40B4-BE49-F238E27FC236}">
                <a16:creationId xmlns:a16="http://schemas.microsoft.com/office/drawing/2014/main" id="{99D39F5A-67D7-387D-EC70-AB0F88A5F7B6}"/>
              </a:ext>
            </a:extLst>
          </p:cNvPr>
          <p:cNvSpPr>
            <a:spLocks noGrp="1"/>
          </p:cNvSpPr>
          <p:nvPr>
            <p:ph type="ftr" sz="quarter" idx="11"/>
          </p:nvPr>
        </p:nvSpPr>
        <p:spPr>
          <a:xfrm rot="5400000">
            <a:off x="-1828800" y="1984248"/>
            <a:ext cx="4114800" cy="365125"/>
          </a:xfrm>
        </p:spPr>
        <p:txBody>
          <a:bodyPr>
            <a:normAutofit/>
          </a:bodyPr>
          <a:lstStyle/>
          <a:p>
            <a:pPr algn="l">
              <a:lnSpc>
                <a:spcPct val="90000"/>
              </a:lnSpc>
              <a:spcAft>
                <a:spcPts val="600"/>
              </a:spcAft>
            </a:pPr>
            <a:r>
              <a:rPr lang="en-US" sz="900">
                <a:solidFill>
                  <a:srgbClr val="FFFFFF"/>
                </a:solidFill>
              </a:rPr>
              <a:t>For instructional purposes only. Shall not constitute legal advice. Work Product of Atty. H. Lynn. Updated JAN 2025</a:t>
            </a:r>
          </a:p>
        </p:txBody>
      </p:sp>
      <p:graphicFrame>
        <p:nvGraphicFramePr>
          <p:cNvPr id="8" name="Content Placeholder 5">
            <a:extLst>
              <a:ext uri="{FF2B5EF4-FFF2-40B4-BE49-F238E27FC236}">
                <a16:creationId xmlns:a16="http://schemas.microsoft.com/office/drawing/2014/main" id="{8273CED9-82CD-C587-0281-1E42309159AE}"/>
              </a:ext>
            </a:extLst>
          </p:cNvPr>
          <p:cNvGraphicFramePr>
            <a:graphicFrameLocks noGrp="1"/>
          </p:cNvGraphicFramePr>
          <p:nvPr>
            <p:ph idx="1"/>
            <p:extLst>
              <p:ext uri="{D42A27DB-BD31-4B8C-83A1-F6EECF244321}">
                <p14:modId xmlns:p14="http://schemas.microsoft.com/office/powerpoint/2010/main" val="72822569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80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BAC26CA-4A5E-F6FB-0EA8-37B3245F1545}"/>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B3AD6BCC-5907-D7A9-7C35-6BB04217D30C}"/>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STEP ONE: THRESHOLD QUESTION 2 (IN WHAT CONTEXT?)</a:t>
            </a:r>
          </a:p>
        </p:txBody>
      </p:sp>
      <p:sp>
        <p:nvSpPr>
          <p:cNvPr id="4" name="Footer Placeholder 3">
            <a:extLst>
              <a:ext uri="{FF2B5EF4-FFF2-40B4-BE49-F238E27FC236}">
                <a16:creationId xmlns:a16="http://schemas.microsoft.com/office/drawing/2014/main" id="{C05C71B8-FA81-6FBA-0155-7FC3D1AB668A}"/>
              </a:ext>
            </a:extLst>
          </p:cNvPr>
          <p:cNvSpPr>
            <a:spLocks noGrp="1"/>
          </p:cNvSpPr>
          <p:nvPr>
            <p:ph type="ftr" sz="quarter" idx="11"/>
          </p:nvPr>
        </p:nvSpPr>
        <p:spPr>
          <a:xfrm rot="5400000">
            <a:off x="-1828800" y="1984248"/>
            <a:ext cx="4114800" cy="365125"/>
          </a:xfrm>
        </p:spPr>
        <p:txBody>
          <a:bodyPr>
            <a:normAutofit/>
          </a:bodyPr>
          <a:lstStyle/>
          <a:p>
            <a:pPr algn="l">
              <a:lnSpc>
                <a:spcPct val="90000"/>
              </a:lnSpc>
              <a:spcAft>
                <a:spcPts val="600"/>
              </a:spcAft>
            </a:pPr>
            <a:r>
              <a:rPr lang="en-US" sz="900">
                <a:solidFill>
                  <a:srgbClr val="FFFFFF"/>
                </a:solidFill>
              </a:rPr>
              <a:t>For instructional purposes only. Shall not constitute legal advice. Work Product of Atty. H. Lynn. Updated JAN 2025</a:t>
            </a:r>
          </a:p>
        </p:txBody>
      </p:sp>
      <p:graphicFrame>
        <p:nvGraphicFramePr>
          <p:cNvPr id="8" name="Content Placeholder 5">
            <a:extLst>
              <a:ext uri="{FF2B5EF4-FFF2-40B4-BE49-F238E27FC236}">
                <a16:creationId xmlns:a16="http://schemas.microsoft.com/office/drawing/2014/main" id="{94F4B58F-2DC9-745B-7798-33540856C1F6}"/>
              </a:ext>
            </a:extLst>
          </p:cNvPr>
          <p:cNvGraphicFramePr>
            <a:graphicFrameLocks noGrp="1"/>
          </p:cNvGraphicFramePr>
          <p:nvPr>
            <p:ph idx="1"/>
            <p:extLst>
              <p:ext uri="{D42A27DB-BD31-4B8C-83A1-F6EECF244321}">
                <p14:modId xmlns:p14="http://schemas.microsoft.com/office/powerpoint/2010/main" val="153332283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979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BA49CA1-3991-1661-775C-02827AE38511}"/>
            </a:ext>
          </a:extLst>
        </p:cNvPr>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ED897C42-945B-C628-9169-FD8E6A62D3B5}"/>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STEP ONE: THRESHOLD QUESTION 3 (WHERE?)</a:t>
            </a:r>
          </a:p>
        </p:txBody>
      </p:sp>
      <p:sp>
        <p:nvSpPr>
          <p:cNvPr id="4" name="Footer Placeholder 3">
            <a:extLst>
              <a:ext uri="{FF2B5EF4-FFF2-40B4-BE49-F238E27FC236}">
                <a16:creationId xmlns:a16="http://schemas.microsoft.com/office/drawing/2014/main" id="{B36675D2-A4FA-9EE3-5B24-1BC25EB23D3D}"/>
              </a:ext>
            </a:extLst>
          </p:cNvPr>
          <p:cNvSpPr>
            <a:spLocks noGrp="1"/>
          </p:cNvSpPr>
          <p:nvPr>
            <p:ph type="ftr" sz="quarter" idx="11"/>
          </p:nvPr>
        </p:nvSpPr>
        <p:spPr>
          <a:xfrm rot="5400000">
            <a:off x="-1828800" y="1984248"/>
            <a:ext cx="4114800" cy="365125"/>
          </a:xfrm>
        </p:spPr>
        <p:txBody>
          <a:bodyPr>
            <a:normAutofit/>
          </a:bodyPr>
          <a:lstStyle/>
          <a:p>
            <a:pPr algn="l">
              <a:lnSpc>
                <a:spcPct val="90000"/>
              </a:lnSpc>
              <a:spcAft>
                <a:spcPts val="600"/>
              </a:spcAft>
            </a:pPr>
            <a:r>
              <a:rPr lang="en-US" sz="900">
                <a:solidFill>
                  <a:srgbClr val="FFFFFF"/>
                </a:solidFill>
              </a:rPr>
              <a:t>For instructional purposes only. Shall not constitute legal advice. Work Product of Atty. H. Lynn. Updated JAN 2025</a:t>
            </a:r>
          </a:p>
        </p:txBody>
      </p:sp>
      <p:graphicFrame>
        <p:nvGraphicFramePr>
          <p:cNvPr id="8" name="Content Placeholder 5">
            <a:extLst>
              <a:ext uri="{FF2B5EF4-FFF2-40B4-BE49-F238E27FC236}">
                <a16:creationId xmlns:a16="http://schemas.microsoft.com/office/drawing/2014/main" id="{275198E7-014F-0DAE-D1D9-76D32F4E8B4A}"/>
              </a:ext>
            </a:extLst>
          </p:cNvPr>
          <p:cNvGraphicFramePr>
            <a:graphicFrameLocks noGrp="1"/>
          </p:cNvGraphicFramePr>
          <p:nvPr>
            <p:ph idx="1"/>
            <p:extLst>
              <p:ext uri="{D42A27DB-BD31-4B8C-83A1-F6EECF244321}">
                <p14:modId xmlns:p14="http://schemas.microsoft.com/office/powerpoint/2010/main" val="340004580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18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245296F-1208-E121-8CF3-71575BB21A0D}"/>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666FFE32-2213-2523-6297-1A776AFEF631}"/>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STEP ONE: THRESHOLD QUESTION 4 (WHEN ?)</a:t>
            </a:r>
          </a:p>
        </p:txBody>
      </p:sp>
      <p:sp>
        <p:nvSpPr>
          <p:cNvPr id="4" name="Footer Placeholder 3">
            <a:extLst>
              <a:ext uri="{FF2B5EF4-FFF2-40B4-BE49-F238E27FC236}">
                <a16:creationId xmlns:a16="http://schemas.microsoft.com/office/drawing/2014/main" id="{4AC39E54-410E-CBA5-4002-839DC81F2357}"/>
              </a:ext>
            </a:extLst>
          </p:cNvPr>
          <p:cNvSpPr>
            <a:spLocks noGrp="1"/>
          </p:cNvSpPr>
          <p:nvPr>
            <p:ph type="ftr" sz="quarter" idx="11"/>
          </p:nvPr>
        </p:nvSpPr>
        <p:spPr>
          <a:xfrm rot="5400000">
            <a:off x="-1828800" y="1984248"/>
            <a:ext cx="4114800" cy="365125"/>
          </a:xfrm>
        </p:spPr>
        <p:txBody>
          <a:bodyPr>
            <a:normAutofit/>
          </a:bodyPr>
          <a:lstStyle/>
          <a:p>
            <a:pPr algn="l">
              <a:lnSpc>
                <a:spcPct val="90000"/>
              </a:lnSpc>
              <a:spcAft>
                <a:spcPts val="600"/>
              </a:spcAft>
            </a:pPr>
            <a:r>
              <a:rPr lang="en-US" sz="900">
                <a:solidFill>
                  <a:srgbClr val="FFFFFF"/>
                </a:solidFill>
              </a:rPr>
              <a:t>For instructional purposes only. Shall not constitute legal advice. Work Product of Atty. H. Lynn. Updated JAN 2025</a:t>
            </a:r>
          </a:p>
        </p:txBody>
      </p:sp>
      <p:graphicFrame>
        <p:nvGraphicFramePr>
          <p:cNvPr id="8" name="Content Placeholder 5">
            <a:extLst>
              <a:ext uri="{FF2B5EF4-FFF2-40B4-BE49-F238E27FC236}">
                <a16:creationId xmlns:a16="http://schemas.microsoft.com/office/drawing/2014/main" id="{B7E62444-D0F1-379F-E80C-98C6516CF57C}"/>
              </a:ext>
            </a:extLst>
          </p:cNvPr>
          <p:cNvGraphicFramePr>
            <a:graphicFrameLocks noGrp="1"/>
          </p:cNvGraphicFramePr>
          <p:nvPr>
            <p:ph idx="1"/>
            <p:extLst>
              <p:ext uri="{D42A27DB-BD31-4B8C-83A1-F6EECF244321}">
                <p14:modId xmlns:p14="http://schemas.microsoft.com/office/powerpoint/2010/main" val="345207130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715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063104-4C20-D008-ED76-C22FD9352ED5}"/>
            </a:ext>
          </a:extLst>
        </p:cNvPr>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C1759E89-56FA-0CC9-264E-4A79157431FA}"/>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STEP ONE: THRESHOLD QUESTION 5 (WHY?)</a:t>
            </a:r>
          </a:p>
        </p:txBody>
      </p:sp>
      <p:sp>
        <p:nvSpPr>
          <p:cNvPr id="4" name="Footer Placeholder 3">
            <a:extLst>
              <a:ext uri="{FF2B5EF4-FFF2-40B4-BE49-F238E27FC236}">
                <a16:creationId xmlns:a16="http://schemas.microsoft.com/office/drawing/2014/main" id="{E68F2531-83CD-A935-DAE6-4BE1A582AB3A}"/>
              </a:ext>
            </a:extLst>
          </p:cNvPr>
          <p:cNvSpPr>
            <a:spLocks noGrp="1"/>
          </p:cNvSpPr>
          <p:nvPr>
            <p:ph type="ftr" sz="quarter" idx="11"/>
          </p:nvPr>
        </p:nvSpPr>
        <p:spPr>
          <a:xfrm rot="5400000">
            <a:off x="-1828800" y="1984248"/>
            <a:ext cx="4114800" cy="365125"/>
          </a:xfrm>
        </p:spPr>
        <p:txBody>
          <a:bodyPr>
            <a:normAutofit/>
          </a:bodyPr>
          <a:lstStyle/>
          <a:p>
            <a:pPr algn="l">
              <a:lnSpc>
                <a:spcPct val="90000"/>
              </a:lnSpc>
              <a:spcAft>
                <a:spcPts val="600"/>
              </a:spcAft>
            </a:pPr>
            <a:r>
              <a:rPr lang="en-US" sz="900">
                <a:solidFill>
                  <a:srgbClr val="FFFFFF"/>
                </a:solidFill>
              </a:rPr>
              <a:t>For instructional purposes only. Shall not constitute legal advice. Work Product of Atty. H. Lynn. Updated JAN 2025</a:t>
            </a:r>
          </a:p>
        </p:txBody>
      </p:sp>
      <p:graphicFrame>
        <p:nvGraphicFramePr>
          <p:cNvPr id="8" name="Content Placeholder 5">
            <a:extLst>
              <a:ext uri="{FF2B5EF4-FFF2-40B4-BE49-F238E27FC236}">
                <a16:creationId xmlns:a16="http://schemas.microsoft.com/office/drawing/2014/main" id="{B97099FA-44FC-E154-3FC1-B65A489C387D}"/>
              </a:ext>
            </a:extLst>
          </p:cNvPr>
          <p:cNvGraphicFramePr>
            <a:graphicFrameLocks noGrp="1"/>
          </p:cNvGraphicFramePr>
          <p:nvPr>
            <p:ph idx="1"/>
            <p:extLst>
              <p:ext uri="{D42A27DB-BD31-4B8C-83A1-F6EECF244321}">
                <p14:modId xmlns:p14="http://schemas.microsoft.com/office/powerpoint/2010/main" val="381818565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973303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1277</TotalTime>
  <Words>1778</Words>
  <Application>Microsoft Office PowerPoint</Application>
  <PresentationFormat>Widescreen</PresentationFormat>
  <Paragraphs>96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Calibri</vt:lpstr>
      <vt:lpstr>Calibri Light</vt:lpstr>
      <vt:lpstr>Office 2013 - 2022 Theme</vt:lpstr>
      <vt:lpstr> 25 IDM TOOLKIT ANALYSIS SLIDES –  REACHING POLICY DETERMINATIONS  (2020 REGULATIONS)  UPDATED JANUARY 2025</vt:lpstr>
      <vt:lpstr>INSTRUCTIONS FOR USE:</vt:lpstr>
      <vt:lpstr>STEP ONE: THRESHOLD CONSIDERATIONS </vt:lpstr>
      <vt:lpstr>THRESHOLD REQUIREMENTS TO EVEN BE CONSIDERED POTENTIALLY Title IX Sexual Harassment…</vt:lpstr>
      <vt:lpstr>STEP ONE: THRESHOLD QUESTION 1 (WHO?)</vt:lpstr>
      <vt:lpstr>STEP ONE: THRESHOLD QUESTION 2 (IN WHAT CONTEXT?)</vt:lpstr>
      <vt:lpstr>STEP ONE: THRESHOLD QUESTION 3 (WHERE?)</vt:lpstr>
      <vt:lpstr>STEP ONE: THRESHOLD QUESTION 4 (WHEN ?)</vt:lpstr>
      <vt:lpstr>STEP ONE: THRESHOLD QUESTION 5 (WHY?)</vt:lpstr>
      <vt:lpstr>STEP TWO</vt:lpstr>
      <vt:lpstr>***STOP!!  </vt:lpstr>
      <vt:lpstr>STEP TWO: QUID PRO QUO SEXUAL HARASSMENT</vt:lpstr>
      <vt:lpstr>STEP TWO: EFFECTIVE DENIAL OF EQUAL ACCESS</vt:lpstr>
      <vt:lpstr>STEP TWO: SEXUAL ASSAULT SEXUAL HARASSMENT</vt:lpstr>
      <vt:lpstr>STEP TWO: DATING VIOLENCE SEXUAL HARASSMENT</vt:lpstr>
      <vt:lpstr>STEP TWO: DOMESTIC VIOLENCE SEXUAL HARASSMENT</vt:lpstr>
      <vt:lpstr>STEP TWO: STALKING SEXUAL HARASSMENT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Intake, Acceptance or Declination / Policy Definitions  VSBIT’S VT HHB - SESSION I September 16, 2020</dc:title>
  <dc:creator>Heather Thomas Lynn</dc:creator>
  <cp:lastModifiedBy>Heather Thomas Lynn</cp:lastModifiedBy>
  <cp:revision>157</cp:revision>
  <cp:lastPrinted>2021-03-02T17:57:34Z</cp:lastPrinted>
  <dcterms:created xsi:type="dcterms:W3CDTF">2015-09-21T14:52:39Z</dcterms:created>
  <dcterms:modified xsi:type="dcterms:W3CDTF">2025-05-11T15:33:38Z</dcterms:modified>
</cp:coreProperties>
</file>